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Play"/>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XIMcGBrlIq9rg+gj+3kuLzUuB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Play-regular.fntdata"/><Relationship Id="rId41" Type="http://schemas.openxmlformats.org/officeDocument/2006/relationships/slide" Target="slides/slide37.xml"/><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Play-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7"/>
          <p:cNvSpPr/>
          <p:nvPr>
            <p:ph idx="2" type="pic"/>
          </p:nvPr>
        </p:nvSpPr>
        <p:spPr>
          <a:xfrm>
            <a:off x="5183188" y="987425"/>
            <a:ext cx="6172200" cy="4873625"/>
          </a:xfrm>
          <a:prstGeom prst="rect">
            <a:avLst/>
          </a:prstGeom>
          <a:noFill/>
          <a:ln>
            <a:noFill/>
          </a:ln>
        </p:spPr>
      </p:sp>
      <p:sp>
        <p:nvSpPr>
          <p:cNvPr id="68" name="Google Shape;6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25000"/>
          </a:blip>
          <a:stretch>
            <a:fillRect/>
          </a:stretch>
        </a:blip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67.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7.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5.png"/><Relationship Id="rId13" Type="http://schemas.openxmlformats.org/officeDocument/2006/relationships/image" Target="../media/image70.png"/><Relationship Id="rId12"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85.png"/><Relationship Id="rId5" Type="http://schemas.openxmlformats.org/officeDocument/2006/relationships/image" Target="../media/image55.png"/><Relationship Id="rId6" Type="http://schemas.openxmlformats.org/officeDocument/2006/relationships/image" Target="../media/image33.png"/><Relationship Id="rId7" Type="http://schemas.openxmlformats.org/officeDocument/2006/relationships/image" Target="../media/image57.png"/><Relationship Id="rId8"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64.png"/><Relationship Id="rId9"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68.png"/><Relationship Id="rId5" Type="http://schemas.openxmlformats.org/officeDocument/2006/relationships/image" Target="../media/image69.png"/></Relationships>
</file>

<file path=ppt/slides/_rels/slide19.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3.png"/><Relationship Id="rId13" Type="http://schemas.openxmlformats.org/officeDocument/2006/relationships/image" Target="../media/image93.png"/><Relationship Id="rId12"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0.png"/><Relationship Id="rId4" Type="http://schemas.openxmlformats.org/officeDocument/2006/relationships/image" Target="../media/image84.png"/><Relationship Id="rId9" Type="http://schemas.openxmlformats.org/officeDocument/2006/relationships/image" Target="../media/image97.png"/><Relationship Id="rId14" Type="http://schemas.openxmlformats.org/officeDocument/2006/relationships/image" Target="../media/image91.png"/><Relationship Id="rId5" Type="http://schemas.openxmlformats.org/officeDocument/2006/relationships/image" Target="../media/image74.png"/><Relationship Id="rId6" Type="http://schemas.openxmlformats.org/officeDocument/2006/relationships/image" Target="../media/image90.png"/><Relationship Id="rId7" Type="http://schemas.openxmlformats.org/officeDocument/2006/relationships/image" Target="../media/image98.png"/><Relationship Id="rId8"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78.png"/><Relationship Id="rId6"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4.png"/><Relationship Id="rId4" Type="http://schemas.openxmlformats.org/officeDocument/2006/relationships/image" Target="../media/image87.png"/><Relationship Id="rId5" Type="http://schemas.openxmlformats.org/officeDocument/2006/relationships/image" Target="../media/image1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9.png"/><Relationship Id="rId4" Type="http://schemas.openxmlformats.org/officeDocument/2006/relationships/image" Target="../media/image111.png"/><Relationship Id="rId5"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5.png"/><Relationship Id="rId4" Type="http://schemas.openxmlformats.org/officeDocument/2006/relationships/image" Target="../media/image94.png"/><Relationship Id="rId5"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95.png"/><Relationship Id="rId5" Type="http://schemas.openxmlformats.org/officeDocument/2006/relationships/image" Target="../media/image133.png"/><Relationship Id="rId6"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116.png"/><Relationship Id="rId5" Type="http://schemas.openxmlformats.org/officeDocument/2006/relationships/image" Target="../media/image124.png"/><Relationship Id="rId6" Type="http://schemas.openxmlformats.org/officeDocument/2006/relationships/image" Target="../media/image1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06.png"/><Relationship Id="rId6" Type="http://schemas.openxmlformats.org/officeDocument/2006/relationships/image" Target="../media/image114.png"/><Relationship Id="rId7" Type="http://schemas.openxmlformats.org/officeDocument/2006/relationships/image" Target="../media/image131.png"/></Relationships>
</file>

<file path=ppt/slides/_rels/slide28.xml.rels><?xml version="1.0" encoding="UTF-8" standalone="yes"?><Relationships xmlns="http://schemas.openxmlformats.org/package/2006/relationships"><Relationship Id="rId11" Type="http://schemas.openxmlformats.org/officeDocument/2006/relationships/image" Target="../media/image132.jpg"/><Relationship Id="rId10" Type="http://schemas.openxmlformats.org/officeDocument/2006/relationships/image" Target="../media/image147.jpg"/><Relationship Id="rId13" Type="http://schemas.openxmlformats.org/officeDocument/2006/relationships/image" Target="../media/image139.jpg"/><Relationship Id="rId12" Type="http://schemas.openxmlformats.org/officeDocument/2006/relationships/image" Target="../media/image121.jp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7.png"/><Relationship Id="rId4" Type="http://schemas.openxmlformats.org/officeDocument/2006/relationships/image" Target="../media/image115.png"/><Relationship Id="rId9" Type="http://schemas.openxmlformats.org/officeDocument/2006/relationships/image" Target="../media/image146.jpg"/><Relationship Id="rId5" Type="http://schemas.openxmlformats.org/officeDocument/2006/relationships/image" Target="../media/image113.png"/><Relationship Id="rId6" Type="http://schemas.openxmlformats.org/officeDocument/2006/relationships/image" Target="../media/image118.png"/><Relationship Id="rId7" Type="http://schemas.openxmlformats.org/officeDocument/2006/relationships/image" Target="../media/image117.jpg"/><Relationship Id="rId8" Type="http://schemas.openxmlformats.org/officeDocument/2006/relationships/image" Target="../media/image1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7.jpg"/><Relationship Id="rId4" Type="http://schemas.openxmlformats.org/officeDocument/2006/relationships/image" Target="../media/image122.jpg"/><Relationship Id="rId5" Type="http://schemas.openxmlformats.org/officeDocument/2006/relationships/image" Target="../media/image128.jpg"/><Relationship Id="rId6" Type="http://schemas.openxmlformats.org/officeDocument/2006/relationships/image" Target="../media/image120.jpg"/><Relationship Id="rId7" Type="http://schemas.openxmlformats.org/officeDocument/2006/relationships/image" Target="../media/image1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1" Type="http://schemas.openxmlformats.org/officeDocument/2006/relationships/image" Target="../media/image170.jpg"/><Relationship Id="rId10" Type="http://schemas.openxmlformats.org/officeDocument/2006/relationships/image" Target="../media/image134.jpg"/><Relationship Id="rId13" Type="http://schemas.openxmlformats.org/officeDocument/2006/relationships/image" Target="../media/image138.jpg"/><Relationship Id="rId12" Type="http://schemas.openxmlformats.org/officeDocument/2006/relationships/image" Target="../media/image144.jp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73.jpg"/><Relationship Id="rId5" Type="http://schemas.openxmlformats.org/officeDocument/2006/relationships/image" Target="../media/image135.jpg"/><Relationship Id="rId6" Type="http://schemas.openxmlformats.org/officeDocument/2006/relationships/image" Target="../media/image130.jpg"/><Relationship Id="rId7" Type="http://schemas.openxmlformats.org/officeDocument/2006/relationships/image" Target="../media/image142.png"/><Relationship Id="rId8" Type="http://schemas.openxmlformats.org/officeDocument/2006/relationships/image" Target="../media/image1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5.jpg"/><Relationship Id="rId4" Type="http://schemas.openxmlformats.org/officeDocument/2006/relationships/image" Target="../media/image140.jpg"/><Relationship Id="rId5" Type="http://schemas.openxmlformats.org/officeDocument/2006/relationships/image" Target="../media/image172.jpg"/><Relationship Id="rId6" Type="http://schemas.openxmlformats.org/officeDocument/2006/relationships/image" Target="../media/image159.jpg"/><Relationship Id="rId7" Type="http://schemas.openxmlformats.org/officeDocument/2006/relationships/image" Target="../media/image154.jpg"/></Relationships>
</file>

<file path=ppt/slides/_rels/slide32.xml.rels><?xml version="1.0" encoding="UTF-8" standalone="yes"?><Relationships xmlns="http://schemas.openxmlformats.org/package/2006/relationships"><Relationship Id="rId11" Type="http://schemas.openxmlformats.org/officeDocument/2006/relationships/image" Target="../media/image152.jpg"/><Relationship Id="rId10" Type="http://schemas.openxmlformats.org/officeDocument/2006/relationships/image" Target="../media/image153.jpg"/><Relationship Id="rId13" Type="http://schemas.openxmlformats.org/officeDocument/2006/relationships/image" Target="../media/image151.jpg"/><Relationship Id="rId12" Type="http://schemas.openxmlformats.org/officeDocument/2006/relationships/image" Target="../media/image158.jp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65.jpg"/><Relationship Id="rId5" Type="http://schemas.openxmlformats.org/officeDocument/2006/relationships/image" Target="../media/image142.png"/><Relationship Id="rId6" Type="http://schemas.openxmlformats.org/officeDocument/2006/relationships/image" Target="../media/image129.png"/><Relationship Id="rId7" Type="http://schemas.openxmlformats.org/officeDocument/2006/relationships/image" Target="../media/image149.jpg"/><Relationship Id="rId8" Type="http://schemas.openxmlformats.org/officeDocument/2006/relationships/image" Target="../media/image148.jpg"/></Relationships>
</file>

<file path=ppt/slides/_rels/slide33.xml.rels><?xml version="1.0" encoding="UTF-8" standalone="yes"?><Relationships xmlns="http://schemas.openxmlformats.org/package/2006/relationships"><Relationship Id="rId11" Type="http://schemas.openxmlformats.org/officeDocument/2006/relationships/image" Target="../media/image162.jpg"/><Relationship Id="rId10" Type="http://schemas.openxmlformats.org/officeDocument/2006/relationships/image" Target="../media/image167.jp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0.png"/><Relationship Id="rId4" Type="http://schemas.openxmlformats.org/officeDocument/2006/relationships/image" Target="../media/image157.jpg"/><Relationship Id="rId9" Type="http://schemas.openxmlformats.org/officeDocument/2006/relationships/image" Target="../media/image164.jpg"/><Relationship Id="rId5" Type="http://schemas.openxmlformats.org/officeDocument/2006/relationships/image" Target="../media/image181.jpg"/><Relationship Id="rId6" Type="http://schemas.openxmlformats.org/officeDocument/2006/relationships/image" Target="../media/image160.jpg"/><Relationship Id="rId7" Type="http://schemas.openxmlformats.org/officeDocument/2006/relationships/image" Target="../media/image155.jpg"/><Relationship Id="rId8" Type="http://schemas.openxmlformats.org/officeDocument/2006/relationships/image" Target="../media/image156.jpg"/></Relationships>
</file>

<file path=ppt/slides/_rels/slide34.xml.rels><?xml version="1.0" encoding="UTF-8" standalone="yes"?><Relationships xmlns="http://schemas.openxmlformats.org/package/2006/relationships"><Relationship Id="rId10" Type="http://schemas.openxmlformats.org/officeDocument/2006/relationships/image" Target="../media/image179.jp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3.png"/><Relationship Id="rId4" Type="http://schemas.openxmlformats.org/officeDocument/2006/relationships/image" Target="../media/image157.jpg"/><Relationship Id="rId9" Type="http://schemas.openxmlformats.org/officeDocument/2006/relationships/image" Target="../media/image182.jpg"/><Relationship Id="rId5" Type="http://schemas.openxmlformats.org/officeDocument/2006/relationships/image" Target="../media/image180.jpg"/><Relationship Id="rId6" Type="http://schemas.openxmlformats.org/officeDocument/2006/relationships/image" Target="../media/image166.jpg"/><Relationship Id="rId7" Type="http://schemas.openxmlformats.org/officeDocument/2006/relationships/image" Target="../media/image184.jpg"/><Relationship Id="rId8" Type="http://schemas.openxmlformats.org/officeDocument/2006/relationships/image" Target="../media/image176.jpg"/></Relationships>
</file>

<file path=ppt/slides/_rels/slide35.xml.rels><?xml version="1.0" encoding="UTF-8" standalone="yes"?><Relationships xmlns="http://schemas.openxmlformats.org/package/2006/relationships"><Relationship Id="rId11" Type="http://schemas.openxmlformats.org/officeDocument/2006/relationships/image" Target="../media/image168.jpg"/><Relationship Id="rId10" Type="http://schemas.openxmlformats.org/officeDocument/2006/relationships/image" Target="../media/image182.jp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1.png"/><Relationship Id="rId4" Type="http://schemas.openxmlformats.org/officeDocument/2006/relationships/image" Target="../media/image157.jpg"/><Relationship Id="rId9" Type="http://schemas.openxmlformats.org/officeDocument/2006/relationships/image" Target="../media/image174.jpg"/><Relationship Id="rId5" Type="http://schemas.openxmlformats.org/officeDocument/2006/relationships/image" Target="../media/image178.jpg"/><Relationship Id="rId6" Type="http://schemas.openxmlformats.org/officeDocument/2006/relationships/image" Target="../media/image169.jpg"/><Relationship Id="rId7" Type="http://schemas.openxmlformats.org/officeDocument/2006/relationships/image" Target="../media/image175.jpg"/><Relationship Id="rId8" Type="http://schemas.openxmlformats.org/officeDocument/2006/relationships/image" Target="../media/image18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18.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42.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21.png"/><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62.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24.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28.png"/><Relationship Id="rId8"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
          <p:cNvSpPr/>
          <p:nvPr/>
        </p:nvSpPr>
        <p:spPr>
          <a:xfrm>
            <a:off x="228600" y="246793"/>
            <a:ext cx="813045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accent1"/>
                </a:solidFill>
                <a:latin typeface="Calibri"/>
                <a:ea typeface="Calibri"/>
                <a:cs typeface="Calibri"/>
                <a:sym typeface="Calibri"/>
              </a:rPr>
              <a:t>Accounts Receivable</a:t>
            </a:r>
            <a:endParaRPr/>
          </a:p>
          <a:p>
            <a:pPr indent="0" lvl="0" marL="0" marR="0" rtl="0" algn="l">
              <a:spcBef>
                <a:spcPts val="0"/>
              </a:spcBef>
              <a:spcAft>
                <a:spcPts val="0"/>
              </a:spcAft>
              <a:buNone/>
            </a:pPr>
            <a:r>
              <a:rPr b="1" i="0" lang="en-US" sz="4800" u="none" strike="noStrike">
                <a:solidFill>
                  <a:schemeClr val="accent1"/>
                </a:solidFill>
                <a:latin typeface="Calibri"/>
                <a:ea typeface="Calibri"/>
                <a:cs typeface="Calibri"/>
                <a:sym typeface="Calibri"/>
              </a:rPr>
              <a:t>Operations and Reporting in Oracle ERP</a:t>
            </a:r>
            <a:endParaRPr sz="4800">
              <a:solidFill>
                <a:schemeClr val="accent1"/>
              </a:solidFill>
              <a:latin typeface="Arial"/>
              <a:ea typeface="Arial"/>
              <a:cs typeface="Arial"/>
              <a:sym typeface="Arial"/>
            </a:endParaRPr>
          </a:p>
        </p:txBody>
      </p:sp>
      <p:sp>
        <p:nvSpPr>
          <p:cNvPr id="90" name="Google Shape;90;p1"/>
          <p:cNvSpPr txBox="1"/>
          <p:nvPr/>
        </p:nvSpPr>
        <p:spPr>
          <a:xfrm>
            <a:off x="5546846" y="2000034"/>
            <a:ext cx="84582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2"/>
                </a:solidFill>
                <a:latin typeface="Arial"/>
                <a:ea typeface="Arial"/>
                <a:cs typeface="Arial"/>
                <a:sym typeface="Arial"/>
              </a:rPr>
              <a:t>Presented by</a:t>
            </a:r>
            <a:r>
              <a:rPr lang="en-US" sz="1800" u="sng">
                <a:solidFill>
                  <a:schemeClr val="dk2"/>
                </a:solidFill>
                <a:latin typeface="Courier New"/>
                <a:ea typeface="Courier New"/>
                <a:cs typeface="Courier New"/>
                <a:sym typeface="Courier New"/>
              </a:rPr>
              <a:t>:</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Rehab Ahmed Abdelazeem Zewail </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Esraa Abdelrheem Mohamdeen Mohamed </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Moaaz bellah Ramadan Nassar Elsayed Mostafa</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Mohamed Essam Aldsoukey</a:t>
            </a:r>
            <a:endParaRPr b="0" i="0" sz="1800" u="none" cap="none" strike="noStrike">
              <a:solidFill>
                <a:schemeClr val="dk2"/>
              </a:solidFill>
              <a:latin typeface="Arial"/>
              <a:ea typeface="Arial"/>
              <a:cs typeface="Arial"/>
              <a:sym typeface="Arial"/>
            </a:endParaRPr>
          </a:p>
        </p:txBody>
      </p:sp>
      <p:sp>
        <p:nvSpPr>
          <p:cNvPr id="91" name="Google Shape;91;p1"/>
          <p:cNvSpPr txBox="1"/>
          <p:nvPr/>
        </p:nvSpPr>
        <p:spPr>
          <a:xfrm>
            <a:off x="5546846" y="5591578"/>
            <a:ext cx="44427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2"/>
                </a:solidFill>
                <a:latin typeface="Arial"/>
                <a:ea typeface="Arial"/>
                <a:cs typeface="Arial"/>
                <a:sym typeface="Arial"/>
              </a:rPr>
              <a:t>Supervisor</a:t>
            </a:r>
            <a:r>
              <a:rPr lang="en-US" sz="1800" u="sng">
                <a:solidFill>
                  <a:schemeClr val="dk1"/>
                </a:solidFill>
                <a:latin typeface="Arial"/>
                <a:ea typeface="Arial"/>
                <a:cs typeface="Arial"/>
                <a:sym typeface="Arial"/>
              </a:rPr>
              <a:t>:</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Eng. Ahmed Maged</a:t>
            </a:r>
            <a:endParaRPr b="0" i="0" sz="1800" u="none" cap="none" strike="noStrike">
              <a:solidFill>
                <a:schemeClr val="dk2"/>
              </a:solidFill>
              <a:latin typeface="Arial"/>
              <a:ea typeface="Arial"/>
              <a:cs typeface="Arial"/>
              <a:sym typeface="Arial"/>
            </a:endParaRPr>
          </a:p>
        </p:txBody>
      </p:sp>
      <p:sp>
        <p:nvSpPr>
          <p:cNvPr id="92" name="Google Shape;92;p1"/>
          <p:cNvSpPr txBox="1"/>
          <p:nvPr/>
        </p:nvSpPr>
        <p:spPr>
          <a:xfrm>
            <a:off x="5546846" y="3605781"/>
            <a:ext cx="62218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rPr>
              <a:t>Track:</a:t>
            </a:r>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ERP (Oracle Digital Accounting Specialist)</a:t>
            </a:r>
            <a:endParaRPr/>
          </a:p>
        </p:txBody>
      </p:sp>
      <p:sp>
        <p:nvSpPr>
          <p:cNvPr id="93" name="Google Shape;93;p1"/>
          <p:cNvSpPr txBox="1"/>
          <p:nvPr/>
        </p:nvSpPr>
        <p:spPr>
          <a:xfrm>
            <a:off x="5546846" y="4437812"/>
            <a:ext cx="53930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2"/>
                </a:solidFill>
                <a:latin typeface="Arial"/>
                <a:ea typeface="Arial"/>
                <a:cs typeface="Arial"/>
                <a:sym typeface="Arial"/>
              </a:rPr>
              <a:t>Group Code: </a:t>
            </a:r>
            <a:endParaRPr sz="1800" u="sng">
              <a:solidFill>
                <a:schemeClr val="dk2"/>
              </a:solidFill>
              <a:latin typeface="Arial"/>
              <a:ea typeface="Arial"/>
              <a:cs typeface="Arial"/>
              <a:sym typeface="Arial"/>
            </a:endParaRPr>
          </a:p>
          <a:p>
            <a:pPr indent="0" lvl="3" marL="1371600" marR="0" rtl="0" algn="l">
              <a:spcBef>
                <a:spcPts val="0"/>
              </a:spcBef>
              <a:spcAft>
                <a:spcPts val="0"/>
              </a:spcAft>
              <a:buNone/>
            </a:pPr>
            <a:r>
              <a:rPr b="0" i="0" lang="en-US" sz="1800" u="none" cap="none" strike="noStrike">
                <a:solidFill>
                  <a:schemeClr val="dk2"/>
                </a:solidFill>
                <a:latin typeface="Arial"/>
                <a:ea typeface="Arial"/>
                <a:cs typeface="Arial"/>
                <a:sym typeface="Arial"/>
              </a:rPr>
              <a:t>NEXT30_ONL1_ERP_G1e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95" name="Google Shape;9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0"/>
          <p:cNvSpPr txBox="1"/>
          <p:nvPr>
            <p:ph type="title"/>
          </p:nvPr>
        </p:nvSpPr>
        <p:spPr>
          <a:xfrm>
            <a:off x="0" y="0"/>
            <a:ext cx="5193142" cy="727836"/>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memo lines:</a:t>
            </a:r>
            <a:endParaRPr/>
          </a:p>
        </p:txBody>
      </p:sp>
      <p:pic>
        <p:nvPicPr>
          <p:cNvPr id="282" name="Google Shape;282;p10"/>
          <p:cNvPicPr preferRelativeResize="0"/>
          <p:nvPr>
            <p:ph idx="1" type="body"/>
          </p:nvPr>
        </p:nvPicPr>
        <p:blipFill rotWithShape="1">
          <a:blip r:embed="rId3">
            <a:alphaModFix/>
          </a:blip>
          <a:srcRect b="5423" l="0" r="0" t="0"/>
          <a:stretch/>
        </p:blipFill>
        <p:spPr>
          <a:xfrm>
            <a:off x="4432041" y="1222311"/>
            <a:ext cx="7557829" cy="4394718"/>
          </a:xfrm>
          <a:prstGeom prst="rect">
            <a:avLst/>
          </a:prstGeom>
          <a:noFill/>
          <a:ln>
            <a:noFill/>
          </a:ln>
        </p:spPr>
      </p:pic>
      <p:sp>
        <p:nvSpPr>
          <p:cNvPr id="283" name="Google Shape;283;p10"/>
          <p:cNvSpPr txBox="1"/>
          <p:nvPr/>
        </p:nvSpPr>
        <p:spPr>
          <a:xfrm>
            <a:off x="202130" y="727837"/>
            <a:ext cx="7355666" cy="63443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Navigator &gt; Accounts Receivable &gt; Setup &gt; Transactions&gt; Memo Lines.</a:t>
            </a:r>
            <a:endParaRPr/>
          </a:p>
        </p:txBody>
      </p:sp>
      <p:sp>
        <p:nvSpPr>
          <p:cNvPr id="284" name="Google Shape;28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285" name="Google Shape;28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1"/>
          <p:cNvPicPr preferRelativeResize="0"/>
          <p:nvPr>
            <p:ph idx="1" type="body"/>
          </p:nvPr>
        </p:nvPicPr>
        <p:blipFill rotWithShape="1">
          <a:blip r:embed="rId3">
            <a:alphaModFix/>
          </a:blip>
          <a:srcRect b="6006" l="341" r="730" t="0"/>
          <a:stretch/>
        </p:blipFill>
        <p:spPr>
          <a:xfrm>
            <a:off x="4777270" y="1310667"/>
            <a:ext cx="7433388" cy="4558997"/>
          </a:xfrm>
          <a:prstGeom prst="rect">
            <a:avLst/>
          </a:prstGeom>
          <a:noFill/>
          <a:ln>
            <a:noFill/>
          </a:ln>
        </p:spPr>
      </p:pic>
      <p:sp>
        <p:nvSpPr>
          <p:cNvPr id="291" name="Google Shape;291;p11"/>
          <p:cNvSpPr txBox="1"/>
          <p:nvPr>
            <p:ph type="title"/>
          </p:nvPr>
        </p:nvSpPr>
        <p:spPr>
          <a:xfrm>
            <a:off x="0" y="0"/>
            <a:ext cx="5719665" cy="623920"/>
          </a:xfrm>
          <a:prstGeom prst="rect">
            <a:avLst/>
          </a:prstGeom>
          <a:noFill/>
          <a:ln>
            <a:noFill/>
          </a:ln>
        </p:spPr>
        <p:txBody>
          <a:bodyPr anchorCtr="0" anchor="ctr" bIns="45700" lIns="91425" spcFirstLastPara="1" rIns="91425" wrap="square" tIns="45700">
            <a:noAutofit/>
          </a:bodyPr>
          <a:lstStyle/>
          <a:p>
            <a:pPr indent="-342900" lvl="0" marL="342900" rtl="0" algn="l">
              <a:lnSpc>
                <a:spcPct val="90000"/>
              </a:lnSpc>
              <a:spcBef>
                <a:spcPts val="0"/>
              </a:spcBef>
              <a:spcAft>
                <a:spcPts val="0"/>
              </a:spcAft>
              <a:buClr>
                <a:srgbClr val="0F4861"/>
              </a:buClr>
              <a:buSzPts val="2400"/>
              <a:buFont typeface="Noto Sans Symbols"/>
              <a:buChar char="⮚"/>
            </a:pPr>
            <a:r>
              <a:rPr b="1" lang="en-US" sz="2400">
                <a:solidFill>
                  <a:srgbClr val="0F4861"/>
                </a:solidFill>
                <a:latin typeface="Arial"/>
                <a:ea typeface="Arial"/>
                <a:cs typeface="Arial"/>
                <a:sym typeface="Arial"/>
              </a:rPr>
              <a:t>Explanation of the Memo Line Setup</a:t>
            </a:r>
            <a:endParaRPr/>
          </a:p>
        </p:txBody>
      </p:sp>
      <p:sp>
        <p:nvSpPr>
          <p:cNvPr id="292" name="Google Shape;292;p11"/>
          <p:cNvSpPr txBox="1"/>
          <p:nvPr/>
        </p:nvSpPr>
        <p:spPr>
          <a:xfrm>
            <a:off x="195942" y="514557"/>
            <a:ext cx="5900058"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F4861"/>
                </a:solidFill>
                <a:latin typeface="Arial"/>
                <a:ea typeface="Arial"/>
                <a:cs typeface="Arial"/>
                <a:sym typeface="Arial"/>
              </a:rPr>
              <a:t>1. Service Selection:</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I selected the service "Repair Service" as part of the automotive project. This service is related to providing vehicle repair services to customers</a:t>
            </a:r>
            <a:r>
              <a:rPr b="0" i="0" lang="en-US" sz="1600" u="none" cap="none" strike="noStrike">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0F4861"/>
              </a:solidFill>
              <a:latin typeface="Arial"/>
              <a:ea typeface="Arial"/>
              <a:cs typeface="Arial"/>
              <a:sym typeface="Arial"/>
            </a:endParaRPr>
          </a:p>
        </p:txBody>
      </p:sp>
      <p:sp>
        <p:nvSpPr>
          <p:cNvPr id="293" name="Google Shape;293;p11"/>
          <p:cNvSpPr txBox="1"/>
          <p:nvPr/>
        </p:nvSpPr>
        <p:spPr>
          <a:xfrm>
            <a:off x="164062" y="1572908"/>
            <a:ext cx="4697187"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F4861"/>
                </a:solidFill>
                <a:latin typeface="Arial"/>
                <a:ea typeface="Arial"/>
                <a:cs typeface="Arial"/>
                <a:sym typeface="Arial"/>
              </a:rPr>
              <a:t>2. Description:</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I provided a detailed description for the service: "Service for engine repair of Honda Civic 2022, including part replacement." The purpose of this description is to clarify the type and details of the service being offered.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11"/>
          <p:cNvSpPr txBox="1"/>
          <p:nvPr/>
        </p:nvSpPr>
        <p:spPr>
          <a:xfrm>
            <a:off x="195938" y="3103276"/>
            <a:ext cx="438539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F4861"/>
                </a:solidFill>
                <a:latin typeface="Arial"/>
                <a:ea typeface="Arial"/>
                <a:cs typeface="Arial"/>
                <a:sym typeface="Arial"/>
              </a:rPr>
              <a:t>3. Unit of Measure:</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I chose "Hour" as the unit of measure, where the cost of the service is calculated based on the number of hours spent on the repair.</a:t>
            </a:r>
            <a:endParaRPr/>
          </a:p>
        </p:txBody>
      </p:sp>
      <p:sp>
        <p:nvSpPr>
          <p:cNvPr id="295" name="Google Shape;295;p11"/>
          <p:cNvSpPr txBox="1"/>
          <p:nvPr/>
        </p:nvSpPr>
        <p:spPr>
          <a:xfrm>
            <a:off x="195939" y="4533222"/>
            <a:ext cx="4525346"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F4861"/>
                </a:solidFill>
                <a:latin typeface="Arial"/>
                <a:ea typeface="Arial"/>
                <a:cs typeface="Arial"/>
                <a:sym typeface="Arial"/>
              </a:rPr>
              <a:t>4. Price Definition:</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The cost per hour was set at 6000, so the customer is billed according to the actual number of hours the repair service takes</a:t>
            </a:r>
            <a:r>
              <a:rPr b="0" i="0" lang="en-US" sz="1800" u="none" cap="none" strike="noStrike">
                <a:solidFill>
                  <a:schemeClr val="dk1"/>
                </a:solidFill>
                <a:latin typeface="Arial"/>
                <a:ea typeface="Arial"/>
                <a:cs typeface="Arial"/>
                <a:sym typeface="Arial"/>
              </a:rPr>
              <a:t>.</a:t>
            </a:r>
            <a:endParaRPr/>
          </a:p>
        </p:txBody>
      </p:sp>
      <p:sp>
        <p:nvSpPr>
          <p:cNvPr id="296" name="Google Shape;296;p11"/>
          <p:cNvSpPr txBox="1"/>
          <p:nvPr/>
        </p:nvSpPr>
        <p:spPr>
          <a:xfrm>
            <a:off x="195938" y="5661217"/>
            <a:ext cx="9050694"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F4861"/>
                </a:solidFill>
                <a:latin typeface="Arial"/>
                <a:ea typeface="Arial"/>
                <a:cs typeface="Arial"/>
                <a:sym typeface="Arial"/>
              </a:rPr>
              <a:t>5. Saving the Memo Line:</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 After entering all the required data, I saved the Memo Line, making it ready to be used for invoicing related to the repair services.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97" name="Google Shape;297;p11"/>
          <p:cNvPicPr preferRelativeResize="0"/>
          <p:nvPr/>
        </p:nvPicPr>
        <p:blipFill rotWithShape="1">
          <a:blip r:embed="rId4">
            <a:alphaModFix/>
          </a:blip>
          <a:srcRect b="6477" l="845" r="669" t="0"/>
          <a:stretch/>
        </p:blipFill>
        <p:spPr>
          <a:xfrm>
            <a:off x="4773579" y="1310668"/>
            <a:ext cx="7433388" cy="4558996"/>
          </a:xfrm>
          <a:prstGeom prst="rect">
            <a:avLst/>
          </a:prstGeom>
          <a:noFill/>
          <a:ln>
            <a:noFill/>
          </a:ln>
        </p:spPr>
      </p:pic>
      <p:pic>
        <p:nvPicPr>
          <p:cNvPr id="298" name="Google Shape;298;p11"/>
          <p:cNvPicPr preferRelativeResize="0"/>
          <p:nvPr/>
        </p:nvPicPr>
        <p:blipFill rotWithShape="1">
          <a:blip r:embed="rId5">
            <a:alphaModFix/>
          </a:blip>
          <a:srcRect b="6832" l="962" r="1028" t="0"/>
          <a:stretch/>
        </p:blipFill>
        <p:spPr>
          <a:xfrm>
            <a:off x="4777270" y="1310666"/>
            <a:ext cx="7414730" cy="4472043"/>
          </a:xfrm>
          <a:prstGeom prst="rect">
            <a:avLst/>
          </a:prstGeom>
          <a:noFill/>
          <a:ln>
            <a:noFill/>
          </a:ln>
        </p:spPr>
      </p:pic>
      <p:sp>
        <p:nvSpPr>
          <p:cNvPr id="299" name="Google Shape;29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00" name="Google Shape;30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500"/>
                                        <p:tgtEl>
                                          <p:spTgt spid="2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2"/>
          <p:cNvSpPr txBox="1"/>
          <p:nvPr>
            <p:ph type="title"/>
          </p:nvPr>
        </p:nvSpPr>
        <p:spPr>
          <a:xfrm>
            <a:off x="0" y="0"/>
            <a:ext cx="5691673" cy="643812"/>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open and close periods:</a:t>
            </a:r>
            <a:endParaRPr/>
          </a:p>
        </p:txBody>
      </p:sp>
      <p:pic>
        <p:nvPicPr>
          <p:cNvPr id="306" name="Google Shape;306;p12"/>
          <p:cNvPicPr preferRelativeResize="0"/>
          <p:nvPr>
            <p:ph idx="1" type="body"/>
          </p:nvPr>
        </p:nvPicPr>
        <p:blipFill rotWithShape="1">
          <a:blip r:embed="rId3">
            <a:alphaModFix/>
          </a:blip>
          <a:srcRect b="5854" l="535" r="-1" t="0"/>
          <a:stretch/>
        </p:blipFill>
        <p:spPr>
          <a:xfrm>
            <a:off x="4827883" y="950676"/>
            <a:ext cx="7233152" cy="5186686"/>
          </a:xfrm>
          <a:prstGeom prst="rect">
            <a:avLst/>
          </a:prstGeom>
          <a:noFill/>
          <a:ln>
            <a:noFill/>
          </a:ln>
        </p:spPr>
      </p:pic>
      <p:sp>
        <p:nvSpPr>
          <p:cNvPr id="307" name="Google Shape;307;p12"/>
          <p:cNvSpPr txBox="1"/>
          <p:nvPr/>
        </p:nvSpPr>
        <p:spPr>
          <a:xfrm>
            <a:off x="0" y="950676"/>
            <a:ext cx="4823893" cy="77447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Navigator &gt; Accounts Receivable &gt; Control &gt; Accounting &gt; Open/Close Periods.</a:t>
            </a:r>
            <a:endParaRPr/>
          </a:p>
        </p:txBody>
      </p:sp>
      <p:sp>
        <p:nvSpPr>
          <p:cNvPr id="308" name="Google Shape;30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09" name="Google Shape;30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15" name="Google Shape;31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13"/>
          <p:cNvSpPr txBox="1"/>
          <p:nvPr>
            <p:ph type="title"/>
          </p:nvPr>
        </p:nvSpPr>
        <p:spPr>
          <a:xfrm>
            <a:off x="0" y="0"/>
            <a:ext cx="5978455" cy="636104"/>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rgbClr val="0F4861"/>
              </a:buClr>
              <a:buSzPts val="2200"/>
              <a:buFont typeface="Noto Sans Symbols"/>
              <a:buChar char="⮚"/>
            </a:pPr>
            <a:r>
              <a:rPr b="1" lang="en-US" sz="2200">
                <a:solidFill>
                  <a:srgbClr val="0F4861"/>
                </a:solidFill>
                <a:latin typeface="Arial"/>
                <a:ea typeface="Arial"/>
                <a:cs typeface="Arial"/>
                <a:sym typeface="Arial"/>
              </a:rPr>
              <a:t>How to create and maintain a customer:</a:t>
            </a:r>
            <a:endParaRPr/>
          </a:p>
        </p:txBody>
      </p:sp>
      <p:sp>
        <p:nvSpPr>
          <p:cNvPr id="317" name="Google Shape;317;p13"/>
          <p:cNvSpPr txBox="1"/>
          <p:nvPr/>
        </p:nvSpPr>
        <p:spPr>
          <a:xfrm>
            <a:off x="385024" y="464142"/>
            <a:ext cx="8527653" cy="36031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Navigator &gt; Accounts Receivable &gt; Customers &gt; Create and Maintain Customers.</a:t>
            </a:r>
            <a:endParaRPr/>
          </a:p>
        </p:txBody>
      </p:sp>
      <p:sp>
        <p:nvSpPr>
          <p:cNvPr id="318" name="Google Shape;318;p13"/>
          <p:cNvSpPr txBox="1"/>
          <p:nvPr/>
        </p:nvSpPr>
        <p:spPr>
          <a:xfrm>
            <a:off x="293546" y="1466553"/>
            <a:ext cx="4451137"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Enter Customer Details: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Customer Name: Enter the customer’s name (Modern Car Service Center").</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Customer Type: Select the customer type (Person or Organization).</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Address: Enter the full customer address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Contacts: Enter contact information (such as phone number and email).</a:t>
            </a:r>
            <a:endParaRPr/>
          </a:p>
        </p:txBody>
      </p:sp>
      <p:sp>
        <p:nvSpPr>
          <p:cNvPr id="319" name="Google Shape;319;p13"/>
          <p:cNvSpPr txBox="1"/>
          <p:nvPr/>
        </p:nvSpPr>
        <p:spPr>
          <a:xfrm>
            <a:off x="271114" y="1031904"/>
            <a:ext cx="2024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Press create</a:t>
            </a:r>
            <a:endParaRPr/>
          </a:p>
        </p:txBody>
      </p:sp>
      <p:sp>
        <p:nvSpPr>
          <p:cNvPr id="320" name="Google Shape;320;p13"/>
          <p:cNvSpPr txBox="1"/>
          <p:nvPr/>
        </p:nvSpPr>
        <p:spPr>
          <a:xfrm>
            <a:off x="293543" y="3613552"/>
            <a:ext cx="3797559"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Save Data :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After entering all the required information, click Save to save the customer’s details.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13"/>
          <p:cNvSpPr txBox="1"/>
          <p:nvPr/>
        </p:nvSpPr>
        <p:spPr>
          <a:xfrm>
            <a:off x="271114" y="5051660"/>
            <a:ext cx="976250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Maintain Customer: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After creating the customer, you can return to this section to modify or update the information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Choose Search Customer, then search for the customer using the name or customer ID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Once you find the customer, select Edit to make the necessary changes .</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Save the changes after editing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22" name="Google Shape;322;p13"/>
          <p:cNvPicPr preferRelativeResize="0"/>
          <p:nvPr>
            <p:ph idx="1" type="body"/>
          </p:nvPr>
        </p:nvPicPr>
        <p:blipFill rotWithShape="1">
          <a:blip r:embed="rId3">
            <a:alphaModFix/>
          </a:blip>
          <a:srcRect b="6360" l="0" r="0" t="0"/>
          <a:stretch/>
        </p:blipFill>
        <p:spPr>
          <a:xfrm>
            <a:off x="4679369" y="899927"/>
            <a:ext cx="7482113" cy="4403035"/>
          </a:xfrm>
          <a:prstGeom prst="rect">
            <a:avLst/>
          </a:prstGeom>
          <a:noFill/>
          <a:ln>
            <a:noFill/>
          </a:ln>
        </p:spPr>
      </p:pic>
      <p:pic>
        <p:nvPicPr>
          <p:cNvPr id="323" name="Google Shape;323;p13"/>
          <p:cNvPicPr preferRelativeResize="0"/>
          <p:nvPr/>
        </p:nvPicPr>
        <p:blipFill rotWithShape="1">
          <a:blip r:embed="rId4">
            <a:alphaModFix/>
          </a:blip>
          <a:srcRect b="5495" l="0" r="0" t="0"/>
          <a:stretch/>
        </p:blipFill>
        <p:spPr>
          <a:xfrm>
            <a:off x="4648850" y="882038"/>
            <a:ext cx="7512630" cy="4441135"/>
          </a:xfrm>
          <a:prstGeom prst="rect">
            <a:avLst/>
          </a:prstGeom>
          <a:noFill/>
          <a:ln>
            <a:noFill/>
          </a:ln>
        </p:spPr>
      </p:pic>
      <p:sp>
        <p:nvSpPr>
          <p:cNvPr id="324" name="Google Shape;324;p13"/>
          <p:cNvSpPr/>
          <p:nvPr/>
        </p:nvSpPr>
        <p:spPr>
          <a:xfrm>
            <a:off x="5271796" y="3489637"/>
            <a:ext cx="397484" cy="261257"/>
          </a:xfrm>
          <a:prstGeom prst="lef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 name="Google Shape;325;p13"/>
          <p:cNvPicPr preferRelativeResize="0"/>
          <p:nvPr/>
        </p:nvPicPr>
        <p:blipFill rotWithShape="1">
          <a:blip r:embed="rId5">
            <a:alphaModFix/>
          </a:blip>
          <a:srcRect b="5176" l="0" r="0" t="0"/>
          <a:stretch/>
        </p:blipFill>
        <p:spPr>
          <a:xfrm>
            <a:off x="4691560" y="886712"/>
            <a:ext cx="7512629" cy="4461081"/>
          </a:xfrm>
          <a:prstGeom prst="rect">
            <a:avLst/>
          </a:prstGeom>
          <a:noFill/>
          <a:ln>
            <a:noFill/>
          </a:ln>
        </p:spPr>
      </p:pic>
      <p:pic>
        <p:nvPicPr>
          <p:cNvPr id="326" name="Google Shape;326;p13"/>
          <p:cNvPicPr preferRelativeResize="0"/>
          <p:nvPr/>
        </p:nvPicPr>
        <p:blipFill rotWithShape="1">
          <a:blip r:embed="rId6">
            <a:alphaModFix/>
          </a:blip>
          <a:srcRect b="5353" l="0" r="0" t="0"/>
          <a:stretch/>
        </p:blipFill>
        <p:spPr>
          <a:xfrm>
            <a:off x="4679369" y="872319"/>
            <a:ext cx="7530028" cy="4450854"/>
          </a:xfrm>
          <a:prstGeom prst="rect">
            <a:avLst/>
          </a:prstGeom>
          <a:noFill/>
          <a:ln>
            <a:noFill/>
          </a:ln>
        </p:spPr>
      </p:pic>
      <p:pic>
        <p:nvPicPr>
          <p:cNvPr id="327" name="Google Shape;327;p13"/>
          <p:cNvPicPr preferRelativeResize="0"/>
          <p:nvPr/>
        </p:nvPicPr>
        <p:blipFill rotWithShape="1">
          <a:blip r:embed="rId7">
            <a:alphaModFix/>
          </a:blip>
          <a:srcRect b="6093" l="0" r="0" t="0"/>
          <a:stretch/>
        </p:blipFill>
        <p:spPr>
          <a:xfrm>
            <a:off x="4699373" y="909953"/>
            <a:ext cx="7512628" cy="4461081"/>
          </a:xfrm>
          <a:prstGeom prst="rect">
            <a:avLst/>
          </a:prstGeom>
          <a:noFill/>
          <a:ln>
            <a:noFill/>
          </a:ln>
        </p:spPr>
      </p:pic>
      <p:sp>
        <p:nvSpPr>
          <p:cNvPr id="328" name="Google Shape;328;p13"/>
          <p:cNvSpPr/>
          <p:nvPr/>
        </p:nvSpPr>
        <p:spPr>
          <a:xfrm>
            <a:off x="11066106" y="5050794"/>
            <a:ext cx="485192" cy="365125"/>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9" name="Google Shape;329;p13"/>
          <p:cNvPicPr preferRelativeResize="0"/>
          <p:nvPr/>
        </p:nvPicPr>
        <p:blipFill rotWithShape="1">
          <a:blip r:embed="rId8">
            <a:alphaModFix/>
          </a:blip>
          <a:srcRect b="5823" l="0" r="0" t="0"/>
          <a:stretch/>
        </p:blipFill>
        <p:spPr>
          <a:xfrm>
            <a:off x="4643642" y="854045"/>
            <a:ext cx="7512631" cy="4479235"/>
          </a:xfrm>
          <a:prstGeom prst="rect">
            <a:avLst/>
          </a:prstGeom>
          <a:noFill/>
          <a:ln>
            <a:noFill/>
          </a:ln>
        </p:spPr>
      </p:pic>
      <p:pic>
        <p:nvPicPr>
          <p:cNvPr id="330" name="Google Shape;330;p13"/>
          <p:cNvPicPr preferRelativeResize="0"/>
          <p:nvPr/>
        </p:nvPicPr>
        <p:blipFill rotWithShape="1">
          <a:blip r:embed="rId4">
            <a:alphaModFix/>
          </a:blip>
          <a:srcRect b="4994" l="0" r="0" t="0"/>
          <a:stretch/>
        </p:blipFill>
        <p:spPr>
          <a:xfrm>
            <a:off x="4637255" y="854045"/>
            <a:ext cx="7576932" cy="4479234"/>
          </a:xfrm>
          <a:prstGeom prst="rect">
            <a:avLst/>
          </a:prstGeom>
          <a:noFill/>
          <a:ln>
            <a:noFill/>
          </a:ln>
        </p:spPr>
      </p:pic>
      <p:sp>
        <p:nvSpPr>
          <p:cNvPr id="331" name="Google Shape;331;p13"/>
          <p:cNvSpPr/>
          <p:nvPr/>
        </p:nvSpPr>
        <p:spPr>
          <a:xfrm>
            <a:off x="4762082" y="2080727"/>
            <a:ext cx="4337906" cy="1333441"/>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13"/>
          <p:cNvSpPr/>
          <p:nvPr/>
        </p:nvSpPr>
        <p:spPr>
          <a:xfrm>
            <a:off x="9251123" y="2584580"/>
            <a:ext cx="1166327" cy="438538"/>
          </a:xfrm>
          <a:prstGeom prst="lef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500"/>
                                        <p:tgtEl>
                                          <p:spTgt spid="3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4"/>
          <p:cNvSpPr txBox="1"/>
          <p:nvPr>
            <p:ph type="title"/>
          </p:nvPr>
        </p:nvSpPr>
        <p:spPr>
          <a:xfrm>
            <a:off x="0" y="20605"/>
            <a:ext cx="3932237" cy="531812"/>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rgbClr val="0F4861"/>
              </a:buClr>
              <a:buSzPts val="2200"/>
              <a:buFont typeface="Noto Sans Symbols"/>
              <a:buChar char="⮚"/>
            </a:pPr>
            <a:r>
              <a:rPr b="1" lang="en-US" sz="2200">
                <a:solidFill>
                  <a:srgbClr val="0F4861"/>
                </a:solidFill>
                <a:latin typeface="Arial"/>
                <a:ea typeface="Arial"/>
                <a:cs typeface="Arial"/>
                <a:sym typeface="Arial"/>
              </a:rPr>
              <a:t>How to Merge Account</a:t>
            </a:r>
            <a:endParaRPr/>
          </a:p>
        </p:txBody>
      </p:sp>
      <p:pic>
        <p:nvPicPr>
          <p:cNvPr id="338" name="Google Shape;338;p14"/>
          <p:cNvPicPr preferRelativeResize="0"/>
          <p:nvPr>
            <p:ph idx="1" type="body"/>
          </p:nvPr>
        </p:nvPicPr>
        <p:blipFill rotWithShape="1">
          <a:blip r:embed="rId3">
            <a:alphaModFix/>
          </a:blip>
          <a:srcRect b="5488" l="0" r="1058" t="0"/>
          <a:stretch/>
        </p:blipFill>
        <p:spPr>
          <a:xfrm>
            <a:off x="4624891" y="1187224"/>
            <a:ext cx="7559036" cy="4048969"/>
          </a:xfrm>
          <a:prstGeom prst="rect">
            <a:avLst/>
          </a:prstGeom>
          <a:noFill/>
          <a:ln>
            <a:noFill/>
          </a:ln>
        </p:spPr>
      </p:pic>
      <p:sp>
        <p:nvSpPr>
          <p:cNvPr id="339" name="Google Shape;339;p14"/>
          <p:cNvSpPr txBox="1"/>
          <p:nvPr/>
        </p:nvSpPr>
        <p:spPr>
          <a:xfrm>
            <a:off x="348344" y="649676"/>
            <a:ext cx="6966856" cy="5318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Navigator &gt; Accounts Receivable &gt; Customers &gt; Account Merge.</a:t>
            </a:r>
            <a:endParaRPr/>
          </a:p>
        </p:txBody>
      </p:sp>
      <p:sp>
        <p:nvSpPr>
          <p:cNvPr id="340" name="Google Shape;340;p14"/>
          <p:cNvSpPr txBox="1"/>
          <p:nvPr/>
        </p:nvSpPr>
        <p:spPr>
          <a:xfrm>
            <a:off x="348343" y="1558306"/>
            <a:ext cx="3852310" cy="531812"/>
          </a:xfrm>
          <a:prstGeom prst="rect">
            <a:avLst/>
          </a:prstGeom>
          <a:noFill/>
          <a:ln>
            <a:noFill/>
          </a:ln>
        </p:spPr>
        <p:txBody>
          <a:bodyPr anchorCtr="0" anchor="ctr" bIns="45700" lIns="91425" spcFirstLastPara="1" rIns="91425" wrap="square" tIns="45700">
            <a:normAutofit/>
          </a:bodyPr>
          <a:lstStyle/>
          <a:p>
            <a:pPr indent="-285750" lvl="0" marL="285750" marR="0" rtl="0" algn="l">
              <a:lnSpc>
                <a:spcPct val="90000"/>
              </a:lnSpc>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Select Accounts to Merge: </a:t>
            </a:r>
            <a:endParaRPr/>
          </a:p>
        </p:txBody>
      </p:sp>
      <p:sp>
        <p:nvSpPr>
          <p:cNvPr id="341" name="Google Shape;341;p14"/>
          <p:cNvSpPr txBox="1"/>
          <p:nvPr/>
        </p:nvSpPr>
        <p:spPr>
          <a:xfrm>
            <a:off x="828869" y="2010097"/>
            <a:ext cx="4106406" cy="158416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F4861"/>
              </a:buClr>
              <a:buSzPts val="1600"/>
              <a:buFont typeface="Arial"/>
              <a:buNone/>
            </a:pPr>
            <a:r>
              <a:rPr lang="en-US" sz="1600">
                <a:solidFill>
                  <a:srgbClr val="0F4861"/>
                </a:solidFill>
                <a:latin typeface="Arial"/>
                <a:ea typeface="Arial"/>
                <a:cs typeface="Arial"/>
                <a:sym typeface="Arial"/>
              </a:rPr>
              <a:t>In the Merge Accounts screen, enter the From Account (Modern Car Service Center) and the To Account (Esraa_Cust), click on Merge to initiate the process.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pic>
        <p:nvPicPr>
          <p:cNvPr id="342" name="Google Shape;342;p14"/>
          <p:cNvPicPr preferRelativeResize="0"/>
          <p:nvPr/>
        </p:nvPicPr>
        <p:blipFill rotWithShape="1">
          <a:blip r:embed="rId4">
            <a:alphaModFix/>
          </a:blip>
          <a:srcRect b="5581" l="0" r="1020" t="0"/>
          <a:stretch/>
        </p:blipFill>
        <p:spPr>
          <a:xfrm>
            <a:off x="4624891" y="1181488"/>
            <a:ext cx="7559036" cy="4048969"/>
          </a:xfrm>
          <a:prstGeom prst="rect">
            <a:avLst/>
          </a:prstGeom>
          <a:noFill/>
          <a:ln>
            <a:noFill/>
          </a:ln>
        </p:spPr>
      </p:pic>
      <p:pic>
        <p:nvPicPr>
          <p:cNvPr id="343" name="Google Shape;343;p14"/>
          <p:cNvPicPr preferRelativeResize="0"/>
          <p:nvPr/>
        </p:nvPicPr>
        <p:blipFill rotWithShape="1">
          <a:blip r:embed="rId5">
            <a:alphaModFix/>
          </a:blip>
          <a:srcRect b="4789" l="0" r="911" t="0"/>
          <a:stretch/>
        </p:blipFill>
        <p:spPr>
          <a:xfrm>
            <a:off x="4624891" y="1175752"/>
            <a:ext cx="7559035" cy="4060440"/>
          </a:xfrm>
          <a:prstGeom prst="rect">
            <a:avLst/>
          </a:prstGeom>
          <a:noFill/>
          <a:ln>
            <a:noFill/>
          </a:ln>
        </p:spPr>
      </p:pic>
      <p:sp>
        <p:nvSpPr>
          <p:cNvPr id="344" name="Google Shape;34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45" name="Google Shape;34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5"/>
          <p:cNvSpPr txBox="1"/>
          <p:nvPr/>
        </p:nvSpPr>
        <p:spPr>
          <a:xfrm>
            <a:off x="1" y="65317"/>
            <a:ext cx="3965510" cy="430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F4861"/>
              </a:buClr>
              <a:buSzPts val="2200"/>
              <a:buFont typeface="Noto Sans Symbols"/>
              <a:buChar char="⮚"/>
            </a:pPr>
            <a:r>
              <a:rPr b="1" lang="en-US" sz="2200">
                <a:solidFill>
                  <a:srgbClr val="0F4861"/>
                </a:solidFill>
                <a:latin typeface="Arial"/>
                <a:ea typeface="Arial"/>
                <a:cs typeface="Arial"/>
                <a:sym typeface="Arial"/>
              </a:rPr>
              <a:t>Steps for Party Merge:</a:t>
            </a:r>
            <a:endParaRPr b="1" sz="2200">
              <a:solidFill>
                <a:srgbClr val="0F4861"/>
              </a:solidFill>
              <a:latin typeface="Arial"/>
              <a:ea typeface="Arial"/>
              <a:cs typeface="Arial"/>
              <a:sym typeface="Arial"/>
            </a:endParaRPr>
          </a:p>
        </p:txBody>
      </p:sp>
      <p:sp>
        <p:nvSpPr>
          <p:cNvPr id="351" name="Google Shape;351;p15"/>
          <p:cNvSpPr txBox="1"/>
          <p:nvPr/>
        </p:nvSpPr>
        <p:spPr>
          <a:xfrm>
            <a:off x="513184" y="560632"/>
            <a:ext cx="690465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Navigator &gt; Accounts Receivable &gt; Customers &gt; Party Merge.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352" name="Google Shape;352;p15"/>
          <p:cNvPicPr preferRelativeResize="0"/>
          <p:nvPr>
            <p:ph idx="1" type="body"/>
          </p:nvPr>
        </p:nvPicPr>
        <p:blipFill rotWithShape="1">
          <a:blip r:embed="rId3">
            <a:alphaModFix/>
          </a:blip>
          <a:srcRect b="5769" l="1" r="856" t="0"/>
          <a:stretch/>
        </p:blipFill>
        <p:spPr>
          <a:xfrm>
            <a:off x="4422711" y="1125598"/>
            <a:ext cx="7769289" cy="4606803"/>
          </a:xfrm>
          <a:prstGeom prst="rect">
            <a:avLst/>
          </a:prstGeom>
          <a:noFill/>
          <a:ln>
            <a:noFill/>
          </a:ln>
        </p:spPr>
      </p:pic>
      <p:sp>
        <p:nvSpPr>
          <p:cNvPr id="353" name="Google Shape;353;p15"/>
          <p:cNvSpPr txBox="1"/>
          <p:nvPr/>
        </p:nvSpPr>
        <p:spPr>
          <a:xfrm>
            <a:off x="513184" y="1190026"/>
            <a:ext cx="396551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Select the customer From Party (the customer to be merged) and To Party (the customer to be retained).</a:t>
            </a:r>
            <a:endParaRPr/>
          </a:p>
        </p:txBody>
      </p:sp>
      <p:pic>
        <p:nvPicPr>
          <p:cNvPr id="354" name="Google Shape;354;p15"/>
          <p:cNvPicPr preferRelativeResize="0"/>
          <p:nvPr/>
        </p:nvPicPr>
        <p:blipFill rotWithShape="1">
          <a:blip r:embed="rId4">
            <a:alphaModFix/>
          </a:blip>
          <a:srcRect b="5449" l="1" r="882" t="0"/>
          <a:stretch/>
        </p:blipFill>
        <p:spPr>
          <a:xfrm>
            <a:off x="4394719" y="1125598"/>
            <a:ext cx="7769290" cy="4542376"/>
          </a:xfrm>
          <a:prstGeom prst="rect">
            <a:avLst/>
          </a:prstGeom>
          <a:noFill/>
          <a:ln>
            <a:noFill/>
          </a:ln>
        </p:spPr>
      </p:pic>
      <p:sp>
        <p:nvSpPr>
          <p:cNvPr id="355" name="Google Shape;355;p15"/>
          <p:cNvSpPr txBox="1"/>
          <p:nvPr/>
        </p:nvSpPr>
        <p:spPr>
          <a:xfrm>
            <a:off x="513184" y="2247086"/>
            <a:ext cx="388153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SAVE , Then Click on Run Batch.</a:t>
            </a:r>
            <a:endParaRPr sz="1800">
              <a:solidFill>
                <a:schemeClr val="dk1"/>
              </a:solidFill>
              <a:latin typeface="Arial"/>
              <a:ea typeface="Arial"/>
              <a:cs typeface="Arial"/>
              <a:sym typeface="Arial"/>
            </a:endParaRPr>
          </a:p>
        </p:txBody>
      </p:sp>
      <p:sp>
        <p:nvSpPr>
          <p:cNvPr id="356" name="Google Shape;356;p15"/>
          <p:cNvSpPr/>
          <p:nvPr/>
        </p:nvSpPr>
        <p:spPr>
          <a:xfrm>
            <a:off x="10161037" y="2408186"/>
            <a:ext cx="447869" cy="288362"/>
          </a:xfrm>
          <a:prstGeom prst="lef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58" name="Google Shape;3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64" name="Google Shape;36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16"/>
          <p:cNvSpPr txBox="1"/>
          <p:nvPr/>
        </p:nvSpPr>
        <p:spPr>
          <a:xfrm>
            <a:off x="-1" y="136525"/>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define new Item:</a:t>
            </a:r>
            <a:endParaRPr/>
          </a:p>
        </p:txBody>
      </p:sp>
      <p:sp>
        <p:nvSpPr>
          <p:cNvPr id="366" name="Google Shape;366;p16"/>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367" name="Google Shape;367;p16"/>
          <p:cNvSpPr txBox="1"/>
          <p:nvPr/>
        </p:nvSpPr>
        <p:spPr>
          <a:xfrm>
            <a:off x="548957" y="1134450"/>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68" name="Google Shape;368;p16"/>
          <p:cNvSpPr txBox="1"/>
          <p:nvPr/>
        </p:nvSpPr>
        <p:spPr>
          <a:xfrm>
            <a:off x="1639851" y="1139888"/>
            <a:ext cx="1786815" cy="369332"/>
          </a:xfrm>
          <a:prstGeom prst="rect">
            <a:avLst/>
          </a:prstGeom>
          <a:blipFill rotWithShape="1">
            <a:blip r:embed="rId4">
              <a:alphaModFix/>
            </a:blip>
            <a:stretch>
              <a:fillRect b="-26226" l="-2729"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69" name="Google Shape;369;p16"/>
          <p:cNvSpPr txBox="1"/>
          <p:nvPr/>
        </p:nvSpPr>
        <p:spPr>
          <a:xfrm>
            <a:off x="3422399" y="1134449"/>
            <a:ext cx="762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Items</a:t>
            </a:r>
            <a:endParaRPr b="0" sz="1800">
              <a:solidFill>
                <a:srgbClr val="0F4861"/>
              </a:solidFill>
              <a:latin typeface="Arial"/>
              <a:ea typeface="Arial"/>
              <a:cs typeface="Arial"/>
              <a:sym typeface="Arial"/>
            </a:endParaRPr>
          </a:p>
        </p:txBody>
      </p:sp>
      <p:cxnSp>
        <p:nvCxnSpPr>
          <p:cNvPr id="370" name="Google Shape;370;p16"/>
          <p:cNvCxnSpPr/>
          <p:nvPr/>
        </p:nvCxnSpPr>
        <p:spPr>
          <a:xfrm flipH="1" rot="10800000">
            <a:off x="1245642" y="1346650"/>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71" name="Google Shape;371;p16"/>
          <p:cNvCxnSpPr/>
          <p:nvPr/>
        </p:nvCxnSpPr>
        <p:spPr>
          <a:xfrm flipH="1" rot="10800000">
            <a:off x="3009131" y="1340467"/>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72" name="Google Shape;372;p16"/>
          <p:cNvCxnSpPr/>
          <p:nvPr/>
        </p:nvCxnSpPr>
        <p:spPr>
          <a:xfrm flipH="1" rot="10800000">
            <a:off x="4096517" y="1319115"/>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373" name="Google Shape;373;p16"/>
          <p:cNvSpPr txBox="1"/>
          <p:nvPr/>
        </p:nvSpPr>
        <p:spPr>
          <a:xfrm>
            <a:off x="4688641" y="1151768"/>
            <a:ext cx="1786815" cy="369332"/>
          </a:xfrm>
          <a:prstGeom prst="rect">
            <a:avLst/>
          </a:prstGeom>
          <a:blipFill rotWithShape="1">
            <a:blip r:embed="rId5">
              <a:alphaModFix/>
            </a:blip>
            <a:stretch>
              <a:fillRect b="-26226" l="-2729"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descr="A screenshot of a computer&#10;&#10;Description automatically generated" id="374" name="Google Shape;374;p16"/>
          <p:cNvPicPr preferRelativeResize="0"/>
          <p:nvPr/>
        </p:nvPicPr>
        <p:blipFill rotWithShape="1">
          <a:blip r:embed="rId6">
            <a:alphaModFix/>
          </a:blip>
          <a:srcRect b="0" l="0" r="0" t="0"/>
          <a:stretch/>
        </p:blipFill>
        <p:spPr>
          <a:xfrm>
            <a:off x="6204878" y="536635"/>
            <a:ext cx="5494496" cy="5585944"/>
          </a:xfrm>
          <a:prstGeom prst="rect">
            <a:avLst/>
          </a:prstGeom>
          <a:noFill/>
          <a:ln>
            <a:noFill/>
          </a:ln>
        </p:spPr>
      </p:pic>
      <p:pic>
        <p:nvPicPr>
          <p:cNvPr descr="A screenshot of a computer&#10;&#10;Description automatically generated" id="375" name="Google Shape;375;p16"/>
          <p:cNvPicPr preferRelativeResize="0"/>
          <p:nvPr/>
        </p:nvPicPr>
        <p:blipFill rotWithShape="1">
          <a:blip r:embed="rId7">
            <a:alphaModFix/>
          </a:blip>
          <a:srcRect b="0" l="0" r="0" t="0"/>
          <a:stretch/>
        </p:blipFill>
        <p:spPr>
          <a:xfrm>
            <a:off x="6268737" y="536635"/>
            <a:ext cx="5374306" cy="5585944"/>
          </a:xfrm>
          <a:prstGeom prst="rect">
            <a:avLst/>
          </a:prstGeom>
          <a:noFill/>
          <a:ln>
            <a:noFill/>
          </a:ln>
        </p:spPr>
      </p:pic>
      <p:pic>
        <p:nvPicPr>
          <p:cNvPr descr="A screenshot of a computer&#10;&#10;Description automatically generated" id="376" name="Google Shape;376;p16"/>
          <p:cNvPicPr preferRelativeResize="0"/>
          <p:nvPr/>
        </p:nvPicPr>
        <p:blipFill rotWithShape="1">
          <a:blip r:embed="rId8">
            <a:alphaModFix/>
          </a:blip>
          <a:srcRect b="0" l="0" r="0" t="0"/>
          <a:stretch/>
        </p:blipFill>
        <p:spPr>
          <a:xfrm>
            <a:off x="6212406" y="536635"/>
            <a:ext cx="5430637" cy="5585944"/>
          </a:xfrm>
          <a:prstGeom prst="rect">
            <a:avLst/>
          </a:prstGeom>
          <a:noFill/>
          <a:ln>
            <a:noFill/>
          </a:ln>
        </p:spPr>
      </p:pic>
      <p:sp>
        <p:nvSpPr>
          <p:cNvPr id="377" name="Google Shape;377;p16"/>
          <p:cNvSpPr txBox="1"/>
          <p:nvPr/>
        </p:nvSpPr>
        <p:spPr>
          <a:xfrm>
            <a:off x="230925" y="1793818"/>
            <a:ext cx="4386933"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Choose the organization</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(vision operation as an Example)</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378" name="Google Shape;378;p16"/>
          <p:cNvPicPr preferRelativeResize="0"/>
          <p:nvPr/>
        </p:nvPicPr>
        <p:blipFill rotWithShape="1">
          <a:blip r:embed="rId9">
            <a:alphaModFix/>
          </a:blip>
          <a:srcRect b="0" l="0" r="0" t="0"/>
          <a:stretch/>
        </p:blipFill>
        <p:spPr>
          <a:xfrm>
            <a:off x="6617750" y="782436"/>
            <a:ext cx="3025402" cy="3482642"/>
          </a:xfrm>
          <a:prstGeom prst="rect">
            <a:avLst/>
          </a:prstGeom>
          <a:noFill/>
          <a:ln>
            <a:noFill/>
          </a:ln>
        </p:spPr>
      </p:pic>
      <p:sp>
        <p:nvSpPr>
          <p:cNvPr id="379" name="Google Shape;379;p16"/>
          <p:cNvSpPr txBox="1"/>
          <p:nvPr/>
        </p:nvSpPr>
        <p:spPr>
          <a:xfrm>
            <a:off x="230924" y="2509704"/>
            <a:ext cx="4386933"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Give it a name and description</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(RZ-ITEM as an Example)</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380" name="Google Shape;380;p16"/>
          <p:cNvPicPr preferRelativeResize="0"/>
          <p:nvPr/>
        </p:nvPicPr>
        <p:blipFill rotWithShape="1">
          <a:blip r:embed="rId10">
            <a:alphaModFix/>
          </a:blip>
          <a:srcRect b="0" l="0" r="0" t="0"/>
          <a:stretch/>
        </p:blipFill>
        <p:spPr>
          <a:xfrm>
            <a:off x="5007899" y="1649967"/>
            <a:ext cx="6708201" cy="4589497"/>
          </a:xfrm>
          <a:prstGeom prst="rect">
            <a:avLst/>
          </a:prstGeom>
          <a:noFill/>
          <a:ln>
            <a:noFill/>
          </a:ln>
        </p:spPr>
      </p:pic>
      <p:sp>
        <p:nvSpPr>
          <p:cNvPr id="381" name="Google Shape;381;p16"/>
          <p:cNvSpPr txBox="1"/>
          <p:nvPr/>
        </p:nvSpPr>
        <p:spPr>
          <a:xfrm>
            <a:off x="185838" y="3168698"/>
            <a:ext cx="43869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4.From tools select copy from</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(to copy data from another item</a:t>
            </a:r>
            <a:r>
              <a:rPr b="0" i="0" lang="en-US" sz="1800" u="none" cap="none" strike="noStrike">
                <a:solidFill>
                  <a:srgbClr val="0F4861"/>
                </a:solidFill>
                <a:latin typeface="Arial"/>
                <a:ea typeface="Arial"/>
                <a:cs typeface="Arial"/>
                <a:sym typeface="Arial"/>
              </a:rPr>
              <a:t>)</a:t>
            </a:r>
            <a:endParaRPr/>
          </a:p>
        </p:txBody>
      </p:sp>
      <p:sp>
        <p:nvSpPr>
          <p:cNvPr id="382" name="Google Shape;382;p16"/>
          <p:cNvSpPr txBox="1"/>
          <p:nvPr/>
        </p:nvSpPr>
        <p:spPr>
          <a:xfrm>
            <a:off x="185838" y="3908781"/>
            <a:ext cx="43869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5.Select the item you want to copy it data, press done.</a:t>
            </a:r>
            <a:endParaRPr/>
          </a:p>
        </p:txBody>
      </p:sp>
      <p:pic>
        <p:nvPicPr>
          <p:cNvPr descr="A screenshot of a computer&#10;&#10;Description automatically generated" id="383" name="Google Shape;383;p16"/>
          <p:cNvPicPr preferRelativeResize="0"/>
          <p:nvPr/>
        </p:nvPicPr>
        <p:blipFill rotWithShape="1">
          <a:blip r:embed="rId11">
            <a:alphaModFix/>
          </a:blip>
          <a:srcRect b="0" l="0" r="0" t="0"/>
          <a:stretch/>
        </p:blipFill>
        <p:spPr>
          <a:xfrm>
            <a:off x="4983150" y="1521100"/>
            <a:ext cx="6732950" cy="4932564"/>
          </a:xfrm>
          <a:prstGeom prst="rect">
            <a:avLst/>
          </a:prstGeom>
          <a:noFill/>
          <a:ln>
            <a:noFill/>
          </a:ln>
        </p:spPr>
      </p:pic>
      <p:pic>
        <p:nvPicPr>
          <p:cNvPr descr="A screenshot of a computer&#10;&#10;Description automatically generated" id="384" name="Google Shape;384;p16"/>
          <p:cNvPicPr preferRelativeResize="0"/>
          <p:nvPr/>
        </p:nvPicPr>
        <p:blipFill rotWithShape="1">
          <a:blip r:embed="rId12">
            <a:alphaModFix/>
          </a:blip>
          <a:srcRect b="0" l="0" r="0" t="0"/>
          <a:stretch/>
        </p:blipFill>
        <p:spPr>
          <a:xfrm>
            <a:off x="6561419" y="3008099"/>
            <a:ext cx="4170165" cy="1613860"/>
          </a:xfrm>
          <a:prstGeom prst="rect">
            <a:avLst/>
          </a:prstGeom>
          <a:noFill/>
          <a:ln>
            <a:noFill/>
          </a:ln>
        </p:spPr>
      </p:pic>
      <p:pic>
        <p:nvPicPr>
          <p:cNvPr descr="A screenshot of a computer&#10;&#10;Description automatically generated" id="385" name="Google Shape;385;p16"/>
          <p:cNvPicPr preferRelativeResize="0"/>
          <p:nvPr/>
        </p:nvPicPr>
        <p:blipFill rotWithShape="1">
          <a:blip r:embed="rId13">
            <a:alphaModFix/>
          </a:blip>
          <a:srcRect b="0" l="0" r="0" t="0"/>
          <a:stretch/>
        </p:blipFill>
        <p:spPr>
          <a:xfrm>
            <a:off x="4983150" y="1890432"/>
            <a:ext cx="6698686" cy="4477899"/>
          </a:xfrm>
          <a:prstGeom prst="rect">
            <a:avLst/>
          </a:prstGeom>
          <a:noFill/>
          <a:ln>
            <a:noFill/>
          </a:ln>
        </p:spPr>
      </p:pic>
      <p:sp>
        <p:nvSpPr>
          <p:cNvPr id="386" name="Google Shape;386;p16"/>
          <p:cNvSpPr txBox="1"/>
          <p:nvPr/>
        </p:nvSpPr>
        <p:spPr>
          <a:xfrm>
            <a:off x="185838" y="4653529"/>
            <a:ext cx="2211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6. Save the Item.</a:t>
            </a:r>
            <a:endParaRPr sz="1800">
              <a:solidFill>
                <a:srgbClr val="0F486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ppt_y</p:attrName>
                                        </p:attrNameLst>
                                      </p:cBhvr>
                                      <p:tavLst>
                                        <p:tav fmla="" tm="0">
                                          <p:val>
                                            <p:strVal val="#ppt_y+1"/>
                                          </p:val>
                                        </p:tav>
                                        <p:tav fmla="" tm="100000">
                                          <p:val>
                                            <p:strVal val="#ppt_y"/>
                                          </p:val>
                                        </p:tav>
                                      </p:tavLst>
                                    </p:anim>
                                  </p:childTnLst>
                                </p:cTn>
                              </p:par>
                              <p:par>
                                <p:cTn fill="hold" nodeType="withEffect" presetClass="exit" presetID="1" presetSubtype="0">
                                  <p:stCondLst>
                                    <p:cond delay="0"/>
                                  </p:stCondLst>
                                  <p:childTnLst>
                                    <p:set>
                                      <p:cBhvr>
                                        <p:cTn dur="1" fill="hold">
                                          <p:stCondLst>
                                            <p:cond delay="1"/>
                                          </p:stCondLst>
                                        </p:cTn>
                                        <p:tgtEl>
                                          <p:spTgt spid="3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75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392" name="Google Shape;39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17"/>
          <p:cNvSpPr txBox="1"/>
          <p:nvPr/>
        </p:nvSpPr>
        <p:spPr>
          <a:xfrm>
            <a:off x="-1" y="136525"/>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define new Carrier:</a:t>
            </a:r>
            <a:endParaRPr/>
          </a:p>
        </p:txBody>
      </p:sp>
      <p:sp>
        <p:nvSpPr>
          <p:cNvPr id="394" name="Google Shape;394;p17"/>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395" name="Google Shape;395;p17"/>
          <p:cNvSpPr txBox="1"/>
          <p:nvPr/>
        </p:nvSpPr>
        <p:spPr>
          <a:xfrm>
            <a:off x="548957" y="1134450"/>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96" name="Google Shape;396;p17"/>
          <p:cNvSpPr txBox="1"/>
          <p:nvPr/>
        </p:nvSpPr>
        <p:spPr>
          <a:xfrm>
            <a:off x="1639851" y="1139888"/>
            <a:ext cx="1786815" cy="369332"/>
          </a:xfrm>
          <a:prstGeom prst="rect">
            <a:avLst/>
          </a:prstGeom>
          <a:blipFill rotWithShape="1">
            <a:blip r:embed="rId4">
              <a:alphaModFix/>
            </a:blip>
            <a:stretch>
              <a:fillRect b="-26226" l="-2729"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97" name="Google Shape;397;p17"/>
          <p:cNvSpPr txBox="1"/>
          <p:nvPr/>
        </p:nvSpPr>
        <p:spPr>
          <a:xfrm>
            <a:off x="2993584" y="1124669"/>
            <a:ext cx="14804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Quick codes</a:t>
            </a:r>
            <a:endParaRPr b="0" sz="1800">
              <a:solidFill>
                <a:srgbClr val="0F4861"/>
              </a:solidFill>
              <a:latin typeface="Arial"/>
              <a:ea typeface="Arial"/>
              <a:cs typeface="Arial"/>
              <a:sym typeface="Arial"/>
            </a:endParaRPr>
          </a:p>
        </p:txBody>
      </p:sp>
      <p:cxnSp>
        <p:nvCxnSpPr>
          <p:cNvPr id="398" name="Google Shape;398;p17"/>
          <p:cNvCxnSpPr/>
          <p:nvPr/>
        </p:nvCxnSpPr>
        <p:spPr>
          <a:xfrm flipH="1" rot="10800000">
            <a:off x="1245642" y="1346650"/>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99" name="Google Shape;399;p17"/>
          <p:cNvCxnSpPr/>
          <p:nvPr/>
        </p:nvCxnSpPr>
        <p:spPr>
          <a:xfrm flipH="1" rot="10800000">
            <a:off x="2514604" y="1340467"/>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400" name="Google Shape;400;p17"/>
          <p:cNvCxnSpPr/>
          <p:nvPr/>
        </p:nvCxnSpPr>
        <p:spPr>
          <a:xfrm flipH="1" rot="10800000">
            <a:off x="4348444" y="1319115"/>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401" name="Google Shape;401;p17"/>
          <p:cNvSpPr txBox="1"/>
          <p:nvPr/>
        </p:nvSpPr>
        <p:spPr>
          <a:xfrm>
            <a:off x="4809936" y="1142435"/>
            <a:ext cx="17868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Fright carrier</a:t>
            </a:r>
            <a:endParaRPr/>
          </a:p>
        </p:txBody>
      </p:sp>
      <p:pic>
        <p:nvPicPr>
          <p:cNvPr descr="A screenshot of a computer&#10;&#10;Description automatically generated" id="402" name="Google Shape;402;p17"/>
          <p:cNvPicPr preferRelativeResize="0"/>
          <p:nvPr/>
        </p:nvPicPr>
        <p:blipFill rotWithShape="1">
          <a:blip r:embed="rId5">
            <a:alphaModFix/>
          </a:blip>
          <a:srcRect b="0" l="0" r="0" t="0"/>
          <a:stretch/>
        </p:blipFill>
        <p:spPr>
          <a:xfrm>
            <a:off x="6344058" y="1021888"/>
            <a:ext cx="5500215" cy="5334462"/>
          </a:xfrm>
          <a:prstGeom prst="rect">
            <a:avLst/>
          </a:prstGeom>
          <a:noFill/>
          <a:ln>
            <a:noFill/>
          </a:ln>
        </p:spPr>
      </p:pic>
      <p:pic>
        <p:nvPicPr>
          <p:cNvPr descr="A screenshot of a computer&#10;&#10;Description automatically generated" id="403" name="Google Shape;403;p17"/>
          <p:cNvPicPr preferRelativeResize="0"/>
          <p:nvPr/>
        </p:nvPicPr>
        <p:blipFill rotWithShape="1">
          <a:blip r:embed="rId6">
            <a:alphaModFix/>
          </a:blip>
          <a:srcRect b="0" l="0" r="0" t="0"/>
          <a:stretch/>
        </p:blipFill>
        <p:spPr>
          <a:xfrm>
            <a:off x="6344058" y="1033319"/>
            <a:ext cx="5500215" cy="5311600"/>
          </a:xfrm>
          <a:prstGeom prst="rect">
            <a:avLst/>
          </a:prstGeom>
          <a:noFill/>
          <a:ln>
            <a:noFill/>
          </a:ln>
        </p:spPr>
      </p:pic>
      <p:pic>
        <p:nvPicPr>
          <p:cNvPr descr="A screenshot of a computer&#10;&#10;Description automatically generated" id="404" name="Google Shape;404;p17"/>
          <p:cNvPicPr preferRelativeResize="0"/>
          <p:nvPr/>
        </p:nvPicPr>
        <p:blipFill rotWithShape="1">
          <a:blip r:embed="rId7">
            <a:alphaModFix/>
          </a:blip>
          <a:srcRect b="0" l="0" r="0" t="0"/>
          <a:stretch/>
        </p:blipFill>
        <p:spPr>
          <a:xfrm>
            <a:off x="6344058" y="1010457"/>
            <a:ext cx="5500214" cy="5334462"/>
          </a:xfrm>
          <a:prstGeom prst="rect">
            <a:avLst/>
          </a:prstGeom>
          <a:noFill/>
          <a:ln>
            <a:noFill/>
          </a:ln>
        </p:spPr>
      </p:pic>
      <p:pic>
        <p:nvPicPr>
          <p:cNvPr descr="A screenshot of a computer&#10;&#10;Description automatically generated" id="405" name="Google Shape;405;p17"/>
          <p:cNvPicPr preferRelativeResize="0"/>
          <p:nvPr/>
        </p:nvPicPr>
        <p:blipFill rotWithShape="1">
          <a:blip r:embed="rId8">
            <a:alphaModFix/>
          </a:blip>
          <a:srcRect b="0" l="0" r="0" t="0"/>
          <a:stretch/>
        </p:blipFill>
        <p:spPr>
          <a:xfrm>
            <a:off x="6344057" y="1021888"/>
            <a:ext cx="5500214" cy="5311600"/>
          </a:xfrm>
          <a:prstGeom prst="rect">
            <a:avLst/>
          </a:prstGeom>
          <a:noFill/>
          <a:ln>
            <a:noFill/>
          </a:ln>
        </p:spPr>
      </p:pic>
      <p:sp>
        <p:nvSpPr>
          <p:cNvPr id="406" name="Google Shape;406;p17"/>
          <p:cNvSpPr txBox="1"/>
          <p:nvPr/>
        </p:nvSpPr>
        <p:spPr>
          <a:xfrm>
            <a:off x="230926" y="1784814"/>
            <a:ext cx="3648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Put the Carrier name and select the details</a:t>
            </a:r>
            <a:endParaRPr sz="1800">
              <a:solidFill>
                <a:srgbClr val="0F4861"/>
              </a:solidFill>
              <a:latin typeface="Arial"/>
              <a:ea typeface="Arial"/>
              <a:cs typeface="Arial"/>
              <a:sym typeface="Arial"/>
            </a:endParaRPr>
          </a:p>
        </p:txBody>
      </p:sp>
      <p:sp>
        <p:nvSpPr>
          <p:cNvPr id="407" name="Google Shape;407;p17"/>
          <p:cNvSpPr txBox="1"/>
          <p:nvPr/>
        </p:nvSpPr>
        <p:spPr>
          <a:xfrm>
            <a:off x="254257" y="2602526"/>
            <a:ext cx="364826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Click Organization Assignment and choose your legal entity, click Done.</a:t>
            </a:r>
            <a:endParaRPr sz="1800">
              <a:solidFill>
                <a:srgbClr val="0F4861"/>
              </a:solidFill>
              <a:latin typeface="Arial"/>
              <a:ea typeface="Arial"/>
              <a:cs typeface="Arial"/>
              <a:sym typeface="Arial"/>
            </a:endParaRPr>
          </a:p>
        </p:txBody>
      </p:sp>
      <p:pic>
        <p:nvPicPr>
          <p:cNvPr descr="A screenshot of a computer&#10;&#10;Description automatically generated" id="408" name="Google Shape;408;p17"/>
          <p:cNvPicPr preferRelativeResize="0"/>
          <p:nvPr/>
        </p:nvPicPr>
        <p:blipFill rotWithShape="1">
          <a:blip r:embed="rId9">
            <a:alphaModFix/>
          </a:blip>
          <a:srcRect b="0" l="0" r="0" t="0"/>
          <a:stretch/>
        </p:blipFill>
        <p:spPr>
          <a:xfrm>
            <a:off x="7305869" y="2262861"/>
            <a:ext cx="4319303" cy="2717562"/>
          </a:xfrm>
          <a:prstGeom prst="rect">
            <a:avLst/>
          </a:prstGeom>
          <a:noFill/>
          <a:ln>
            <a:noFill/>
          </a:ln>
        </p:spPr>
      </p:pic>
      <p:sp>
        <p:nvSpPr>
          <p:cNvPr id="409" name="Google Shape;409;p17"/>
          <p:cNvSpPr/>
          <p:nvPr/>
        </p:nvSpPr>
        <p:spPr>
          <a:xfrm>
            <a:off x="7959012" y="5465192"/>
            <a:ext cx="1073021" cy="383527"/>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17"/>
          <p:cNvSpPr txBox="1"/>
          <p:nvPr/>
        </p:nvSpPr>
        <p:spPr>
          <a:xfrm>
            <a:off x="254257" y="3700764"/>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Save the carrier.</a:t>
            </a:r>
            <a:endParaRPr sz="1800">
              <a:solidFill>
                <a:srgbClr val="0F486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500"/>
                                        <p:tgtEl>
                                          <p:spTgt spid="4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16" name="Google Shape;4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18"/>
          <p:cNvSpPr txBox="1"/>
          <p:nvPr/>
        </p:nvSpPr>
        <p:spPr>
          <a:xfrm>
            <a:off x="-1" y="136525"/>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Transaction Batch:</a:t>
            </a:r>
            <a:endParaRPr/>
          </a:p>
        </p:txBody>
      </p:sp>
      <p:sp>
        <p:nvSpPr>
          <p:cNvPr id="418" name="Google Shape;418;p18"/>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419" name="Google Shape;419;p18"/>
          <p:cNvSpPr txBox="1"/>
          <p:nvPr/>
        </p:nvSpPr>
        <p:spPr>
          <a:xfrm>
            <a:off x="548957" y="1134450"/>
            <a:ext cx="1543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Transaction</a:t>
            </a:r>
            <a:endParaRPr b="0" sz="1800">
              <a:solidFill>
                <a:srgbClr val="0F4861"/>
              </a:solidFill>
              <a:latin typeface="Arial"/>
              <a:ea typeface="Arial"/>
              <a:cs typeface="Arial"/>
              <a:sym typeface="Arial"/>
            </a:endParaRPr>
          </a:p>
        </p:txBody>
      </p:sp>
      <p:sp>
        <p:nvSpPr>
          <p:cNvPr id="420" name="Google Shape;420;p18"/>
          <p:cNvSpPr txBox="1"/>
          <p:nvPr/>
        </p:nvSpPr>
        <p:spPr>
          <a:xfrm>
            <a:off x="2320986" y="1139888"/>
            <a:ext cx="1786815" cy="369332"/>
          </a:xfrm>
          <a:prstGeom prst="rect">
            <a:avLst/>
          </a:prstGeom>
          <a:blipFill rotWithShape="1">
            <a:blip r:embed="rId3">
              <a:alphaModFix/>
            </a:blip>
            <a:stretch>
              <a:fillRect b="-26226" l="-3071"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cxnSp>
        <p:nvCxnSpPr>
          <p:cNvPr id="421" name="Google Shape;421;p18"/>
          <p:cNvCxnSpPr/>
          <p:nvPr/>
        </p:nvCxnSpPr>
        <p:spPr>
          <a:xfrm flipH="1" rot="10800000">
            <a:off x="1852128" y="1346650"/>
            <a:ext cx="501514" cy="400"/>
          </a:xfrm>
          <a:prstGeom prst="straightConnector1">
            <a:avLst/>
          </a:prstGeom>
          <a:noFill/>
          <a:ln cap="flat" cmpd="sng" w="19050">
            <a:solidFill>
              <a:schemeClr val="accent1"/>
            </a:solidFill>
            <a:prstDash val="solid"/>
            <a:miter lim="800000"/>
            <a:headEnd len="sm" w="sm" type="none"/>
            <a:tailEnd len="med" w="med" type="triangle"/>
          </a:ln>
        </p:spPr>
      </p:cxnSp>
      <p:pic>
        <p:nvPicPr>
          <p:cNvPr descr="A screenshot of a computer&#10;&#10;Description automatically generated" id="422" name="Google Shape;422;p18"/>
          <p:cNvPicPr preferRelativeResize="0"/>
          <p:nvPr/>
        </p:nvPicPr>
        <p:blipFill rotWithShape="1">
          <a:blip r:embed="rId4">
            <a:alphaModFix/>
          </a:blip>
          <a:srcRect b="0" l="0" r="0" t="0"/>
          <a:stretch/>
        </p:blipFill>
        <p:spPr>
          <a:xfrm>
            <a:off x="5653546" y="782436"/>
            <a:ext cx="5700254" cy="5296359"/>
          </a:xfrm>
          <a:prstGeom prst="rect">
            <a:avLst/>
          </a:prstGeom>
          <a:noFill/>
          <a:ln>
            <a:noFill/>
          </a:ln>
        </p:spPr>
      </p:pic>
      <p:pic>
        <p:nvPicPr>
          <p:cNvPr descr="A screenshot of a computer&#10;&#10;Description automatically generated" id="423" name="Google Shape;423;p18"/>
          <p:cNvPicPr preferRelativeResize="0"/>
          <p:nvPr/>
        </p:nvPicPr>
        <p:blipFill rotWithShape="1">
          <a:blip r:embed="rId5">
            <a:alphaModFix/>
          </a:blip>
          <a:srcRect b="0" l="0" r="0" t="0"/>
          <a:stretch/>
        </p:blipFill>
        <p:spPr>
          <a:xfrm>
            <a:off x="5765569" y="1551988"/>
            <a:ext cx="5690062" cy="3841106"/>
          </a:xfrm>
          <a:prstGeom prst="rect">
            <a:avLst/>
          </a:prstGeom>
          <a:noFill/>
          <a:ln>
            <a:noFill/>
          </a:ln>
        </p:spPr>
      </p:pic>
      <p:sp>
        <p:nvSpPr>
          <p:cNvPr id="424" name="Google Shape;424;p18"/>
          <p:cNvSpPr txBox="1"/>
          <p:nvPr/>
        </p:nvSpPr>
        <p:spPr>
          <a:xfrm>
            <a:off x="268245" y="1755021"/>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Select the source and other data</a:t>
            </a:r>
            <a:endParaRPr sz="1800">
              <a:solidFill>
                <a:srgbClr val="0F4861"/>
              </a:solidFill>
              <a:latin typeface="Arial"/>
              <a:ea typeface="Arial"/>
              <a:cs typeface="Arial"/>
              <a:sym typeface="Arial"/>
            </a:endParaRPr>
          </a:p>
        </p:txBody>
      </p:sp>
      <p:sp>
        <p:nvSpPr>
          <p:cNvPr id="425" name="Google Shape;425;p18"/>
          <p:cNvSpPr txBox="1"/>
          <p:nvPr/>
        </p:nvSpPr>
        <p:spPr>
          <a:xfrm>
            <a:off x="278750" y="2347658"/>
            <a:ext cx="3648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Click Transactions and create Transaction as usual.</a:t>
            </a:r>
            <a:endParaRPr sz="1800">
              <a:solidFill>
                <a:srgbClr val="0F4861"/>
              </a:solidFill>
              <a:latin typeface="Arial"/>
              <a:ea typeface="Arial"/>
              <a:cs typeface="Arial"/>
              <a:sym typeface="Arial"/>
            </a:endParaRPr>
          </a:p>
        </p:txBody>
      </p:sp>
      <p:sp>
        <p:nvSpPr>
          <p:cNvPr id="426" name="Google Shape;426;p18"/>
          <p:cNvSpPr/>
          <p:nvPr/>
        </p:nvSpPr>
        <p:spPr>
          <a:xfrm>
            <a:off x="8285584" y="4993287"/>
            <a:ext cx="933061" cy="312725"/>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500"/>
                                        <p:tgtEl>
                                          <p:spTgt spid="423"/>
                                        </p:tgtEl>
                                        <p:attrNameLst>
                                          <p:attrName>ppt_y</p:attrName>
                                        </p:attrNameLst>
                                      </p:cBhvr>
                                      <p:tavLst>
                                        <p:tav fmla="" tm="0">
                                          <p:val>
                                            <p:strVal val="#ppt_y+1"/>
                                          </p:val>
                                        </p:tav>
                                        <p:tav fmla="" tm="100000">
                                          <p:val>
                                            <p:strVal val="#ppt_y"/>
                                          </p:val>
                                        </p:tav>
                                      </p:tavLst>
                                    </p:anim>
                                  </p:childTnLst>
                                </p:cTn>
                              </p:par>
                              <p:par>
                                <p:cTn fill="hold" nodeType="withEffect" presetClass="exit" presetID="1" presetSubtype="0">
                                  <p:stCondLst>
                                    <p:cond delay="0"/>
                                  </p:stCondLst>
                                  <p:childTnLst>
                                    <p:set>
                                      <p:cBhvr>
                                        <p:cTn dur="1" fill="hold">
                                          <p:stCondLst>
                                            <p:cond delay="1"/>
                                          </p:stCondLst>
                                        </p:cTn>
                                        <p:tgtEl>
                                          <p:spTgt spid="422"/>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500"/>
                                        <p:tgtEl>
                                          <p:spTgt spid="4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32" name="Google Shape;43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p19"/>
          <p:cNvSpPr txBox="1"/>
          <p:nvPr/>
        </p:nvSpPr>
        <p:spPr>
          <a:xfrm>
            <a:off x="-1" y="136525"/>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Print Invoices:</a:t>
            </a:r>
            <a:endParaRPr/>
          </a:p>
        </p:txBody>
      </p:sp>
      <p:sp>
        <p:nvSpPr>
          <p:cNvPr id="434" name="Google Shape;434;p19"/>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435" name="Google Shape;435;p19"/>
          <p:cNvSpPr txBox="1"/>
          <p:nvPr/>
        </p:nvSpPr>
        <p:spPr>
          <a:xfrm>
            <a:off x="548956" y="1134450"/>
            <a:ext cx="2104847" cy="369332"/>
          </a:xfrm>
          <a:prstGeom prst="rect">
            <a:avLst/>
          </a:prstGeom>
          <a:blipFill rotWithShape="1">
            <a:blip r:embed="rId3">
              <a:alphaModFix/>
            </a:blip>
            <a:stretch>
              <a:fillRect b="-26228" l="-2318" r="0" t="-6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436" name="Google Shape;436;p19"/>
          <p:cNvSpPr txBox="1"/>
          <p:nvPr/>
        </p:nvSpPr>
        <p:spPr>
          <a:xfrm>
            <a:off x="2653804" y="1132302"/>
            <a:ext cx="1786815" cy="369332"/>
          </a:xfrm>
          <a:prstGeom prst="rect">
            <a:avLst/>
          </a:prstGeom>
          <a:blipFill rotWithShape="1">
            <a:blip r:embed="rId4">
              <a:alphaModFix/>
            </a:blip>
            <a:stretch>
              <a:fillRect b="-28331" l="-2729" r="0" t="-8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cxnSp>
        <p:nvCxnSpPr>
          <p:cNvPr id="437" name="Google Shape;437;p19"/>
          <p:cNvCxnSpPr/>
          <p:nvPr/>
        </p:nvCxnSpPr>
        <p:spPr>
          <a:xfrm flipH="1" rot="10800000">
            <a:off x="2209800" y="1317170"/>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438" name="Google Shape;438;p19"/>
          <p:cNvSpPr txBox="1"/>
          <p:nvPr/>
        </p:nvSpPr>
        <p:spPr>
          <a:xfrm>
            <a:off x="230925" y="1663840"/>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Click ok to run the request</a:t>
            </a:r>
            <a:endParaRPr sz="1800">
              <a:solidFill>
                <a:srgbClr val="0F4861"/>
              </a:solidFill>
              <a:latin typeface="Arial"/>
              <a:ea typeface="Arial"/>
              <a:cs typeface="Arial"/>
              <a:sym typeface="Arial"/>
            </a:endParaRPr>
          </a:p>
        </p:txBody>
      </p:sp>
      <p:sp>
        <p:nvSpPr>
          <p:cNvPr id="439" name="Google Shape;439;p19"/>
          <p:cNvSpPr txBox="1"/>
          <p:nvPr/>
        </p:nvSpPr>
        <p:spPr>
          <a:xfrm>
            <a:off x="230925" y="4043373"/>
            <a:ext cx="3648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6. Go to Request and wait till the request completes</a:t>
            </a:r>
            <a:endParaRPr sz="1800">
              <a:solidFill>
                <a:srgbClr val="0F4861"/>
              </a:solidFill>
              <a:latin typeface="Arial"/>
              <a:ea typeface="Arial"/>
              <a:cs typeface="Arial"/>
              <a:sym typeface="Arial"/>
            </a:endParaRPr>
          </a:p>
        </p:txBody>
      </p:sp>
      <p:pic>
        <p:nvPicPr>
          <p:cNvPr descr="A screenshot of a computer&#10;&#10;Description automatically generated" id="440" name="Google Shape;440;p19"/>
          <p:cNvPicPr preferRelativeResize="0"/>
          <p:nvPr/>
        </p:nvPicPr>
        <p:blipFill rotWithShape="1">
          <a:blip r:embed="rId5">
            <a:alphaModFix/>
          </a:blip>
          <a:srcRect b="0" l="0" r="0" t="0"/>
          <a:stretch/>
        </p:blipFill>
        <p:spPr>
          <a:xfrm>
            <a:off x="5901605" y="674374"/>
            <a:ext cx="5730737" cy="5303980"/>
          </a:xfrm>
          <a:prstGeom prst="rect">
            <a:avLst/>
          </a:prstGeom>
          <a:noFill/>
          <a:ln>
            <a:noFill/>
          </a:ln>
        </p:spPr>
      </p:pic>
      <p:pic>
        <p:nvPicPr>
          <p:cNvPr descr="A screenshot of a computer&#10;&#10;Description automatically generated" id="441" name="Google Shape;441;p19"/>
          <p:cNvPicPr preferRelativeResize="0"/>
          <p:nvPr/>
        </p:nvPicPr>
        <p:blipFill rotWithShape="1">
          <a:blip r:embed="rId6">
            <a:alphaModFix/>
          </a:blip>
          <a:srcRect b="0" l="0" r="0" t="0"/>
          <a:stretch/>
        </p:blipFill>
        <p:spPr>
          <a:xfrm>
            <a:off x="5901605" y="674374"/>
            <a:ext cx="5776461" cy="5273497"/>
          </a:xfrm>
          <a:prstGeom prst="rect">
            <a:avLst/>
          </a:prstGeom>
          <a:noFill/>
          <a:ln>
            <a:noFill/>
          </a:ln>
        </p:spPr>
      </p:pic>
      <p:pic>
        <p:nvPicPr>
          <p:cNvPr descr="A screenshot of a computer&#10;&#10;Description automatically generated" id="442" name="Google Shape;442;p19"/>
          <p:cNvPicPr preferRelativeResize="0"/>
          <p:nvPr/>
        </p:nvPicPr>
        <p:blipFill rotWithShape="1">
          <a:blip r:embed="rId7">
            <a:alphaModFix/>
          </a:blip>
          <a:srcRect b="0" l="0" r="0" t="0"/>
          <a:stretch/>
        </p:blipFill>
        <p:spPr>
          <a:xfrm>
            <a:off x="7236631" y="1688675"/>
            <a:ext cx="3924640" cy="2682472"/>
          </a:xfrm>
          <a:prstGeom prst="rect">
            <a:avLst/>
          </a:prstGeom>
          <a:noFill/>
          <a:ln>
            <a:noFill/>
          </a:ln>
        </p:spPr>
      </p:pic>
      <p:sp>
        <p:nvSpPr>
          <p:cNvPr id="443" name="Google Shape;443;p19"/>
          <p:cNvSpPr txBox="1"/>
          <p:nvPr/>
        </p:nvSpPr>
        <p:spPr>
          <a:xfrm>
            <a:off x="230925" y="2175912"/>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Choose the Report.</a:t>
            </a:r>
            <a:endParaRPr sz="1800">
              <a:solidFill>
                <a:srgbClr val="0F4861"/>
              </a:solidFill>
              <a:latin typeface="Arial"/>
              <a:ea typeface="Arial"/>
              <a:cs typeface="Arial"/>
              <a:sym typeface="Arial"/>
            </a:endParaRPr>
          </a:p>
        </p:txBody>
      </p:sp>
      <p:sp>
        <p:nvSpPr>
          <p:cNvPr id="444" name="Google Shape;444;p19"/>
          <p:cNvSpPr/>
          <p:nvPr/>
        </p:nvSpPr>
        <p:spPr>
          <a:xfrm>
            <a:off x="7813923" y="3875267"/>
            <a:ext cx="727788" cy="35277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445" name="Google Shape;445;p19"/>
          <p:cNvPicPr preferRelativeResize="0"/>
          <p:nvPr/>
        </p:nvPicPr>
        <p:blipFill rotWithShape="1">
          <a:blip r:embed="rId8">
            <a:alphaModFix/>
          </a:blip>
          <a:srcRect b="0" l="0" r="0" t="0"/>
          <a:stretch/>
        </p:blipFill>
        <p:spPr>
          <a:xfrm>
            <a:off x="5959116" y="1151768"/>
            <a:ext cx="6170947" cy="4189573"/>
          </a:xfrm>
          <a:prstGeom prst="rect">
            <a:avLst/>
          </a:prstGeom>
          <a:noFill/>
          <a:ln>
            <a:noFill/>
          </a:ln>
        </p:spPr>
      </p:pic>
      <p:pic>
        <p:nvPicPr>
          <p:cNvPr descr="A screenshot of a computer&#10;&#10;Description automatically generated" id="446" name="Google Shape;446;p19"/>
          <p:cNvPicPr preferRelativeResize="0"/>
          <p:nvPr/>
        </p:nvPicPr>
        <p:blipFill rotWithShape="1">
          <a:blip r:embed="rId9">
            <a:alphaModFix/>
          </a:blip>
          <a:srcRect b="0" l="0" r="0" t="0"/>
          <a:stretch/>
        </p:blipFill>
        <p:spPr>
          <a:xfrm>
            <a:off x="6601773" y="1746538"/>
            <a:ext cx="5528290" cy="3689356"/>
          </a:xfrm>
          <a:prstGeom prst="rect">
            <a:avLst/>
          </a:prstGeom>
          <a:noFill/>
          <a:ln cap="flat" cmpd="sng" w="9525">
            <a:solidFill>
              <a:schemeClr val="accent1"/>
            </a:solidFill>
            <a:prstDash val="solid"/>
            <a:round/>
            <a:headEnd len="sm" w="sm" type="none"/>
            <a:tailEnd len="sm" w="sm" type="none"/>
          </a:ln>
        </p:spPr>
      </p:pic>
      <p:sp>
        <p:nvSpPr>
          <p:cNvPr id="447" name="Google Shape;447;p19"/>
          <p:cNvSpPr txBox="1"/>
          <p:nvPr/>
        </p:nvSpPr>
        <p:spPr>
          <a:xfrm>
            <a:off x="230925" y="2732215"/>
            <a:ext cx="3648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Put the data of the invoice you want to print, click ok.</a:t>
            </a:r>
            <a:endParaRPr sz="1800">
              <a:solidFill>
                <a:srgbClr val="0F4861"/>
              </a:solidFill>
              <a:latin typeface="Arial"/>
              <a:ea typeface="Arial"/>
              <a:cs typeface="Arial"/>
              <a:sym typeface="Arial"/>
            </a:endParaRPr>
          </a:p>
        </p:txBody>
      </p:sp>
      <p:sp>
        <p:nvSpPr>
          <p:cNvPr id="448" name="Google Shape;448;p19"/>
          <p:cNvSpPr txBox="1"/>
          <p:nvPr/>
        </p:nvSpPr>
        <p:spPr>
          <a:xfrm>
            <a:off x="230925" y="3519834"/>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5. Submit the request</a:t>
            </a:r>
            <a:endParaRPr sz="1800">
              <a:solidFill>
                <a:srgbClr val="0F4861"/>
              </a:solidFill>
              <a:latin typeface="Arial"/>
              <a:ea typeface="Arial"/>
              <a:cs typeface="Arial"/>
              <a:sym typeface="Arial"/>
            </a:endParaRPr>
          </a:p>
        </p:txBody>
      </p:sp>
      <p:pic>
        <p:nvPicPr>
          <p:cNvPr descr="A screenshot of a computer screen&#10;&#10;Description automatically generated" id="449" name="Google Shape;449;p19"/>
          <p:cNvPicPr preferRelativeResize="0"/>
          <p:nvPr/>
        </p:nvPicPr>
        <p:blipFill rotWithShape="1">
          <a:blip r:embed="rId10">
            <a:alphaModFix/>
          </a:blip>
          <a:srcRect b="0" l="0" r="0" t="0"/>
          <a:stretch/>
        </p:blipFill>
        <p:spPr>
          <a:xfrm>
            <a:off x="5502087" y="643892"/>
            <a:ext cx="6713802" cy="5303979"/>
          </a:xfrm>
          <a:prstGeom prst="rect">
            <a:avLst/>
          </a:prstGeom>
          <a:noFill/>
          <a:ln>
            <a:noFill/>
          </a:ln>
        </p:spPr>
      </p:pic>
      <p:sp>
        <p:nvSpPr>
          <p:cNvPr id="450" name="Google Shape;450;p19"/>
          <p:cNvSpPr/>
          <p:nvPr/>
        </p:nvSpPr>
        <p:spPr>
          <a:xfrm>
            <a:off x="8932044" y="5455608"/>
            <a:ext cx="867747" cy="37799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451" name="Google Shape;451;p19"/>
          <p:cNvPicPr preferRelativeResize="0"/>
          <p:nvPr/>
        </p:nvPicPr>
        <p:blipFill rotWithShape="1">
          <a:blip r:embed="rId11">
            <a:alphaModFix/>
          </a:blip>
          <a:srcRect b="0" l="0" r="0" t="0"/>
          <a:stretch/>
        </p:blipFill>
        <p:spPr>
          <a:xfrm>
            <a:off x="9518540" y="3029911"/>
            <a:ext cx="1828958" cy="1562235"/>
          </a:xfrm>
          <a:prstGeom prst="rect">
            <a:avLst/>
          </a:prstGeom>
          <a:noFill/>
          <a:ln cap="flat" cmpd="sng" w="9525">
            <a:solidFill>
              <a:schemeClr val="accent1"/>
            </a:solidFill>
            <a:prstDash val="solid"/>
            <a:round/>
            <a:headEnd len="sm" w="sm" type="none"/>
            <a:tailEnd len="sm" w="sm" type="none"/>
          </a:ln>
        </p:spPr>
      </p:pic>
      <p:pic>
        <p:nvPicPr>
          <p:cNvPr descr="A screenshot of a computer&#10;&#10;Description automatically generated" id="452" name="Google Shape;452;p19"/>
          <p:cNvPicPr preferRelativeResize="0"/>
          <p:nvPr/>
        </p:nvPicPr>
        <p:blipFill rotWithShape="1">
          <a:blip r:embed="rId12">
            <a:alphaModFix/>
          </a:blip>
          <a:srcRect b="0" l="0" r="0" t="0"/>
          <a:stretch/>
        </p:blipFill>
        <p:spPr>
          <a:xfrm>
            <a:off x="5502086" y="609738"/>
            <a:ext cx="6627977" cy="6111737"/>
          </a:xfrm>
          <a:prstGeom prst="rect">
            <a:avLst/>
          </a:prstGeom>
          <a:noFill/>
          <a:ln>
            <a:noFill/>
          </a:ln>
        </p:spPr>
      </p:pic>
      <p:pic>
        <p:nvPicPr>
          <p:cNvPr descr="A screenshot of a computer&#10;&#10;Description automatically generated" id="453" name="Google Shape;453;p19"/>
          <p:cNvPicPr preferRelativeResize="0"/>
          <p:nvPr/>
        </p:nvPicPr>
        <p:blipFill rotWithShape="1">
          <a:blip r:embed="rId13">
            <a:alphaModFix/>
          </a:blip>
          <a:srcRect b="0" l="0" r="0" t="0"/>
          <a:stretch/>
        </p:blipFill>
        <p:spPr>
          <a:xfrm>
            <a:off x="5509168" y="580369"/>
            <a:ext cx="6713802" cy="6248262"/>
          </a:xfrm>
          <a:prstGeom prst="rect">
            <a:avLst/>
          </a:prstGeom>
          <a:noFill/>
          <a:ln>
            <a:noFill/>
          </a:ln>
        </p:spPr>
      </p:pic>
      <p:sp>
        <p:nvSpPr>
          <p:cNvPr id="454" name="Google Shape;454;p19"/>
          <p:cNvSpPr txBox="1"/>
          <p:nvPr/>
        </p:nvSpPr>
        <p:spPr>
          <a:xfrm>
            <a:off x="230925" y="4870994"/>
            <a:ext cx="3648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7. Click on the request, then press View output</a:t>
            </a:r>
            <a:endParaRPr sz="1800">
              <a:solidFill>
                <a:srgbClr val="0F4861"/>
              </a:solidFill>
              <a:latin typeface="Arial"/>
              <a:ea typeface="Arial"/>
              <a:cs typeface="Arial"/>
              <a:sym typeface="Arial"/>
            </a:endParaRPr>
          </a:p>
        </p:txBody>
      </p:sp>
      <p:sp>
        <p:nvSpPr>
          <p:cNvPr id="455" name="Google Shape;455;p19"/>
          <p:cNvSpPr/>
          <p:nvPr/>
        </p:nvSpPr>
        <p:spPr>
          <a:xfrm>
            <a:off x="4921806" y="2489030"/>
            <a:ext cx="665289" cy="31448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19"/>
          <p:cNvSpPr/>
          <p:nvPr/>
        </p:nvSpPr>
        <p:spPr>
          <a:xfrm>
            <a:off x="10836441" y="5417927"/>
            <a:ext cx="867747" cy="419911"/>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19"/>
          <p:cNvSpPr/>
          <p:nvPr/>
        </p:nvSpPr>
        <p:spPr>
          <a:xfrm>
            <a:off x="9982200" y="5517325"/>
            <a:ext cx="775996" cy="33189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458" name="Google Shape;458;p19"/>
          <p:cNvPicPr preferRelativeResize="0"/>
          <p:nvPr/>
        </p:nvPicPr>
        <p:blipFill rotWithShape="1">
          <a:blip r:embed="rId14">
            <a:alphaModFix/>
          </a:blip>
          <a:srcRect b="0" l="0" r="0" t="0"/>
          <a:stretch/>
        </p:blipFill>
        <p:spPr>
          <a:xfrm>
            <a:off x="4440618" y="193480"/>
            <a:ext cx="7751381" cy="66645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500"/>
                                        <p:tgtEl>
                                          <p:spTgt spid="4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500"/>
                                        <p:tgtEl>
                                          <p:spTgt spid="4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500"/>
                                        <p:tgtEl>
                                          <p:spTgt spid="4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118353" y="781994"/>
            <a:ext cx="11955294" cy="1200329"/>
          </a:xfrm>
          <a:custGeom>
            <a:rect b="b" l="l" r="r" t="t"/>
            <a:pathLst>
              <a:path extrusionOk="0" fill="none" h="1200329" w="11955294">
                <a:moveTo>
                  <a:pt x="0" y="0"/>
                </a:moveTo>
                <a:cubicBezTo>
                  <a:pt x="292455" y="-69839"/>
                  <a:pt x="391607" y="25308"/>
                  <a:pt x="597765" y="0"/>
                </a:cubicBezTo>
                <a:cubicBezTo>
                  <a:pt x="803923" y="-25308"/>
                  <a:pt x="769148" y="7081"/>
                  <a:pt x="836871" y="0"/>
                </a:cubicBezTo>
                <a:cubicBezTo>
                  <a:pt x="904594" y="-7081"/>
                  <a:pt x="1098895" y="24723"/>
                  <a:pt x="1195529" y="0"/>
                </a:cubicBezTo>
                <a:cubicBezTo>
                  <a:pt x="1292163" y="-24723"/>
                  <a:pt x="1437007" y="41030"/>
                  <a:pt x="1554188" y="0"/>
                </a:cubicBezTo>
                <a:cubicBezTo>
                  <a:pt x="1671369" y="-41030"/>
                  <a:pt x="1739597" y="33595"/>
                  <a:pt x="1912847" y="0"/>
                </a:cubicBezTo>
                <a:cubicBezTo>
                  <a:pt x="2086097" y="-33595"/>
                  <a:pt x="2052110" y="2181"/>
                  <a:pt x="2151953" y="0"/>
                </a:cubicBezTo>
                <a:cubicBezTo>
                  <a:pt x="2251796" y="-2181"/>
                  <a:pt x="2500722" y="56472"/>
                  <a:pt x="2630165" y="0"/>
                </a:cubicBezTo>
                <a:cubicBezTo>
                  <a:pt x="2759608" y="-56472"/>
                  <a:pt x="2802978" y="7717"/>
                  <a:pt x="2869271" y="0"/>
                </a:cubicBezTo>
                <a:cubicBezTo>
                  <a:pt x="2935564" y="-7717"/>
                  <a:pt x="3516446" y="51711"/>
                  <a:pt x="3706141" y="0"/>
                </a:cubicBezTo>
                <a:cubicBezTo>
                  <a:pt x="3895836" y="-51711"/>
                  <a:pt x="4233989" y="6336"/>
                  <a:pt x="4543012" y="0"/>
                </a:cubicBezTo>
                <a:cubicBezTo>
                  <a:pt x="4852035" y="-6336"/>
                  <a:pt x="4767941" y="21849"/>
                  <a:pt x="4901671" y="0"/>
                </a:cubicBezTo>
                <a:cubicBezTo>
                  <a:pt x="5035401" y="-21849"/>
                  <a:pt x="5201564" y="31511"/>
                  <a:pt x="5499435" y="0"/>
                </a:cubicBezTo>
                <a:cubicBezTo>
                  <a:pt x="5797306" y="-31511"/>
                  <a:pt x="6121003" y="91689"/>
                  <a:pt x="6336306" y="0"/>
                </a:cubicBezTo>
                <a:cubicBezTo>
                  <a:pt x="6551609" y="-91689"/>
                  <a:pt x="6594327" y="328"/>
                  <a:pt x="6694965" y="0"/>
                </a:cubicBezTo>
                <a:cubicBezTo>
                  <a:pt x="6795603" y="-328"/>
                  <a:pt x="7132303" y="53370"/>
                  <a:pt x="7531835" y="0"/>
                </a:cubicBezTo>
                <a:cubicBezTo>
                  <a:pt x="7931367" y="-53370"/>
                  <a:pt x="8007101" y="54878"/>
                  <a:pt x="8368706" y="0"/>
                </a:cubicBezTo>
                <a:cubicBezTo>
                  <a:pt x="8730311" y="-54878"/>
                  <a:pt x="8594080" y="34293"/>
                  <a:pt x="8727365" y="0"/>
                </a:cubicBezTo>
                <a:cubicBezTo>
                  <a:pt x="8860650" y="-34293"/>
                  <a:pt x="8997819" y="42025"/>
                  <a:pt x="9086023" y="0"/>
                </a:cubicBezTo>
                <a:cubicBezTo>
                  <a:pt x="9174227" y="-42025"/>
                  <a:pt x="9424148" y="37213"/>
                  <a:pt x="9683788" y="0"/>
                </a:cubicBezTo>
                <a:cubicBezTo>
                  <a:pt x="9943429" y="-37213"/>
                  <a:pt x="10001075" y="47336"/>
                  <a:pt x="10162000" y="0"/>
                </a:cubicBezTo>
                <a:cubicBezTo>
                  <a:pt x="10322925" y="-47336"/>
                  <a:pt x="10818031" y="73015"/>
                  <a:pt x="10998870" y="0"/>
                </a:cubicBezTo>
                <a:cubicBezTo>
                  <a:pt x="11179709" y="-73015"/>
                  <a:pt x="11731125" y="87861"/>
                  <a:pt x="11955294" y="0"/>
                </a:cubicBezTo>
                <a:cubicBezTo>
                  <a:pt x="11986388" y="107233"/>
                  <a:pt x="11915528" y="270226"/>
                  <a:pt x="11955294" y="364100"/>
                </a:cubicBezTo>
                <a:cubicBezTo>
                  <a:pt x="11995060" y="457974"/>
                  <a:pt x="11948947" y="664625"/>
                  <a:pt x="11955294" y="764209"/>
                </a:cubicBezTo>
                <a:cubicBezTo>
                  <a:pt x="11961641" y="863793"/>
                  <a:pt x="11943077" y="1023714"/>
                  <a:pt x="11955294" y="1200329"/>
                </a:cubicBezTo>
                <a:cubicBezTo>
                  <a:pt x="11824547" y="1241770"/>
                  <a:pt x="11766734" y="1199016"/>
                  <a:pt x="11596635" y="1200329"/>
                </a:cubicBezTo>
                <a:cubicBezTo>
                  <a:pt x="11426536" y="1201642"/>
                  <a:pt x="11433184" y="1176943"/>
                  <a:pt x="11357529" y="1200329"/>
                </a:cubicBezTo>
                <a:cubicBezTo>
                  <a:pt x="11281874" y="1223715"/>
                  <a:pt x="11214854" y="1190807"/>
                  <a:pt x="11118423" y="1200329"/>
                </a:cubicBezTo>
                <a:cubicBezTo>
                  <a:pt x="11021992" y="1209851"/>
                  <a:pt x="10954139" y="1172826"/>
                  <a:pt x="10879318" y="1200329"/>
                </a:cubicBezTo>
                <a:cubicBezTo>
                  <a:pt x="10804498" y="1227832"/>
                  <a:pt x="10429956" y="1183330"/>
                  <a:pt x="10162000" y="1200329"/>
                </a:cubicBezTo>
                <a:cubicBezTo>
                  <a:pt x="9894044" y="1217328"/>
                  <a:pt x="9999554" y="1171812"/>
                  <a:pt x="9922894" y="1200329"/>
                </a:cubicBezTo>
                <a:cubicBezTo>
                  <a:pt x="9846234" y="1228846"/>
                  <a:pt x="9560691" y="1170575"/>
                  <a:pt x="9444682" y="1200329"/>
                </a:cubicBezTo>
                <a:cubicBezTo>
                  <a:pt x="9328673" y="1230083"/>
                  <a:pt x="9053886" y="1150045"/>
                  <a:pt x="8727365" y="1200329"/>
                </a:cubicBezTo>
                <a:cubicBezTo>
                  <a:pt x="8400844" y="1250613"/>
                  <a:pt x="8160429" y="1142531"/>
                  <a:pt x="7890494" y="1200329"/>
                </a:cubicBezTo>
                <a:cubicBezTo>
                  <a:pt x="7620559" y="1258127"/>
                  <a:pt x="7727848" y="1178126"/>
                  <a:pt x="7651388" y="1200329"/>
                </a:cubicBezTo>
                <a:cubicBezTo>
                  <a:pt x="7574928" y="1222532"/>
                  <a:pt x="7477015" y="1179546"/>
                  <a:pt x="7412282" y="1200329"/>
                </a:cubicBezTo>
                <a:cubicBezTo>
                  <a:pt x="7347549" y="1221112"/>
                  <a:pt x="6910786" y="1149019"/>
                  <a:pt x="6694965" y="1200329"/>
                </a:cubicBezTo>
                <a:cubicBezTo>
                  <a:pt x="6479144" y="1251639"/>
                  <a:pt x="6180231" y="1144229"/>
                  <a:pt x="5858094" y="1200329"/>
                </a:cubicBezTo>
                <a:cubicBezTo>
                  <a:pt x="5535957" y="1256429"/>
                  <a:pt x="5382721" y="1146372"/>
                  <a:pt x="5260329" y="1200329"/>
                </a:cubicBezTo>
                <a:cubicBezTo>
                  <a:pt x="5137937" y="1254286"/>
                  <a:pt x="4906731" y="1137643"/>
                  <a:pt x="4662565" y="1200329"/>
                </a:cubicBezTo>
                <a:cubicBezTo>
                  <a:pt x="4418399" y="1263015"/>
                  <a:pt x="4293766" y="1172864"/>
                  <a:pt x="3945247" y="1200329"/>
                </a:cubicBezTo>
                <a:cubicBezTo>
                  <a:pt x="3596728" y="1227794"/>
                  <a:pt x="3392807" y="1137244"/>
                  <a:pt x="3227929" y="1200329"/>
                </a:cubicBezTo>
                <a:cubicBezTo>
                  <a:pt x="3063051" y="1263414"/>
                  <a:pt x="2944635" y="1164022"/>
                  <a:pt x="2869271" y="1200329"/>
                </a:cubicBezTo>
                <a:cubicBezTo>
                  <a:pt x="2793907" y="1236636"/>
                  <a:pt x="2454863" y="1143560"/>
                  <a:pt x="2271506" y="1200329"/>
                </a:cubicBezTo>
                <a:cubicBezTo>
                  <a:pt x="2088150" y="1257098"/>
                  <a:pt x="1684028" y="1115887"/>
                  <a:pt x="1434635" y="1200329"/>
                </a:cubicBezTo>
                <a:cubicBezTo>
                  <a:pt x="1185242" y="1284771"/>
                  <a:pt x="895637" y="1129358"/>
                  <a:pt x="717318" y="1200329"/>
                </a:cubicBezTo>
                <a:cubicBezTo>
                  <a:pt x="538999" y="1271300"/>
                  <a:pt x="262002" y="1115542"/>
                  <a:pt x="0" y="1200329"/>
                </a:cubicBezTo>
                <a:cubicBezTo>
                  <a:pt x="-32522" y="1035150"/>
                  <a:pt x="29883" y="932423"/>
                  <a:pt x="0" y="788216"/>
                </a:cubicBezTo>
                <a:cubicBezTo>
                  <a:pt x="-29883" y="644009"/>
                  <a:pt x="9257" y="476212"/>
                  <a:pt x="0" y="376103"/>
                </a:cubicBezTo>
                <a:cubicBezTo>
                  <a:pt x="-9257" y="275994"/>
                  <a:pt x="2387" y="160318"/>
                  <a:pt x="0" y="0"/>
                </a:cubicBezTo>
                <a:close/>
              </a:path>
              <a:path extrusionOk="0" h="1200329" w="11955294">
                <a:moveTo>
                  <a:pt x="0" y="0"/>
                </a:moveTo>
                <a:cubicBezTo>
                  <a:pt x="255878" y="-31779"/>
                  <a:pt x="466182" y="8108"/>
                  <a:pt x="597765" y="0"/>
                </a:cubicBezTo>
                <a:cubicBezTo>
                  <a:pt x="729348" y="-8108"/>
                  <a:pt x="1006778" y="25"/>
                  <a:pt x="1195529" y="0"/>
                </a:cubicBezTo>
                <a:cubicBezTo>
                  <a:pt x="1384280" y="-25"/>
                  <a:pt x="1774235" y="84197"/>
                  <a:pt x="2032400" y="0"/>
                </a:cubicBezTo>
                <a:cubicBezTo>
                  <a:pt x="2290565" y="-84197"/>
                  <a:pt x="2318579" y="27213"/>
                  <a:pt x="2510612" y="0"/>
                </a:cubicBezTo>
                <a:cubicBezTo>
                  <a:pt x="2702645" y="-27213"/>
                  <a:pt x="2999037" y="15434"/>
                  <a:pt x="3227929" y="0"/>
                </a:cubicBezTo>
                <a:cubicBezTo>
                  <a:pt x="3456821" y="-15434"/>
                  <a:pt x="3679745" y="98141"/>
                  <a:pt x="4064800" y="0"/>
                </a:cubicBezTo>
                <a:cubicBezTo>
                  <a:pt x="4449855" y="-98141"/>
                  <a:pt x="4543912" y="26918"/>
                  <a:pt x="4901671" y="0"/>
                </a:cubicBezTo>
                <a:cubicBezTo>
                  <a:pt x="5259430" y="-26918"/>
                  <a:pt x="5089631" y="16237"/>
                  <a:pt x="5140776" y="0"/>
                </a:cubicBezTo>
                <a:cubicBezTo>
                  <a:pt x="5191922" y="-16237"/>
                  <a:pt x="5492476" y="45826"/>
                  <a:pt x="5618988" y="0"/>
                </a:cubicBezTo>
                <a:cubicBezTo>
                  <a:pt x="5745500" y="-45826"/>
                  <a:pt x="6131413" y="78200"/>
                  <a:pt x="6336306" y="0"/>
                </a:cubicBezTo>
                <a:cubicBezTo>
                  <a:pt x="6541199" y="-78200"/>
                  <a:pt x="6731499" y="63088"/>
                  <a:pt x="6934071" y="0"/>
                </a:cubicBezTo>
                <a:cubicBezTo>
                  <a:pt x="7136644" y="-63088"/>
                  <a:pt x="7245838" y="70440"/>
                  <a:pt x="7531835" y="0"/>
                </a:cubicBezTo>
                <a:cubicBezTo>
                  <a:pt x="7817832" y="-70440"/>
                  <a:pt x="7781176" y="11526"/>
                  <a:pt x="7890494" y="0"/>
                </a:cubicBezTo>
                <a:cubicBezTo>
                  <a:pt x="7999812" y="-11526"/>
                  <a:pt x="8188580" y="26012"/>
                  <a:pt x="8368706" y="0"/>
                </a:cubicBezTo>
                <a:cubicBezTo>
                  <a:pt x="8548832" y="-26012"/>
                  <a:pt x="8531643" y="15439"/>
                  <a:pt x="8607812" y="0"/>
                </a:cubicBezTo>
                <a:cubicBezTo>
                  <a:pt x="8683981" y="-15439"/>
                  <a:pt x="8874680" y="52998"/>
                  <a:pt x="9086023" y="0"/>
                </a:cubicBezTo>
                <a:cubicBezTo>
                  <a:pt x="9297366" y="-52998"/>
                  <a:pt x="9494789" y="78738"/>
                  <a:pt x="9803341" y="0"/>
                </a:cubicBezTo>
                <a:cubicBezTo>
                  <a:pt x="10111893" y="-78738"/>
                  <a:pt x="10275296" y="46279"/>
                  <a:pt x="10520659" y="0"/>
                </a:cubicBezTo>
                <a:cubicBezTo>
                  <a:pt x="10766022" y="-46279"/>
                  <a:pt x="10649862" y="6701"/>
                  <a:pt x="10759765" y="0"/>
                </a:cubicBezTo>
                <a:cubicBezTo>
                  <a:pt x="10869668" y="-6701"/>
                  <a:pt x="11659119" y="73259"/>
                  <a:pt x="11955294" y="0"/>
                </a:cubicBezTo>
                <a:cubicBezTo>
                  <a:pt x="12003647" y="198024"/>
                  <a:pt x="11917277" y="239064"/>
                  <a:pt x="11955294" y="424116"/>
                </a:cubicBezTo>
                <a:cubicBezTo>
                  <a:pt x="11993311" y="609168"/>
                  <a:pt x="11930294" y="703963"/>
                  <a:pt x="11955294" y="848232"/>
                </a:cubicBezTo>
                <a:cubicBezTo>
                  <a:pt x="11980294" y="992501"/>
                  <a:pt x="11950357" y="1056979"/>
                  <a:pt x="11955294" y="1200329"/>
                </a:cubicBezTo>
                <a:cubicBezTo>
                  <a:pt x="11824919" y="1200656"/>
                  <a:pt x="11714688" y="1185718"/>
                  <a:pt x="11596635" y="1200329"/>
                </a:cubicBezTo>
                <a:cubicBezTo>
                  <a:pt x="11478582" y="1214940"/>
                  <a:pt x="11363257" y="1160417"/>
                  <a:pt x="11237976" y="1200329"/>
                </a:cubicBezTo>
                <a:cubicBezTo>
                  <a:pt x="11112695" y="1240241"/>
                  <a:pt x="10817876" y="1117657"/>
                  <a:pt x="10520659" y="1200329"/>
                </a:cubicBezTo>
                <a:cubicBezTo>
                  <a:pt x="10223442" y="1283001"/>
                  <a:pt x="9940287" y="1127591"/>
                  <a:pt x="9683788" y="1200329"/>
                </a:cubicBezTo>
                <a:cubicBezTo>
                  <a:pt x="9427289" y="1273067"/>
                  <a:pt x="9329167" y="1151483"/>
                  <a:pt x="9086023" y="1200329"/>
                </a:cubicBezTo>
                <a:cubicBezTo>
                  <a:pt x="8842880" y="1249175"/>
                  <a:pt x="8655484" y="1160419"/>
                  <a:pt x="8488259" y="1200329"/>
                </a:cubicBezTo>
                <a:cubicBezTo>
                  <a:pt x="8321034" y="1240239"/>
                  <a:pt x="7936724" y="1142983"/>
                  <a:pt x="7651388" y="1200329"/>
                </a:cubicBezTo>
                <a:cubicBezTo>
                  <a:pt x="7366052" y="1257675"/>
                  <a:pt x="7449443" y="1157766"/>
                  <a:pt x="7292729" y="1200329"/>
                </a:cubicBezTo>
                <a:cubicBezTo>
                  <a:pt x="7136015" y="1242892"/>
                  <a:pt x="6938580" y="1156386"/>
                  <a:pt x="6814518" y="1200329"/>
                </a:cubicBezTo>
                <a:cubicBezTo>
                  <a:pt x="6690456" y="1244272"/>
                  <a:pt x="6546913" y="1163572"/>
                  <a:pt x="6336306" y="1200329"/>
                </a:cubicBezTo>
                <a:cubicBezTo>
                  <a:pt x="6125699" y="1237086"/>
                  <a:pt x="5998879" y="1181666"/>
                  <a:pt x="5858094" y="1200329"/>
                </a:cubicBezTo>
                <a:cubicBezTo>
                  <a:pt x="5717309" y="1218992"/>
                  <a:pt x="5202033" y="1180035"/>
                  <a:pt x="5021223" y="1200329"/>
                </a:cubicBezTo>
                <a:cubicBezTo>
                  <a:pt x="4840413" y="1220623"/>
                  <a:pt x="4753304" y="1198538"/>
                  <a:pt x="4662565" y="1200329"/>
                </a:cubicBezTo>
                <a:cubicBezTo>
                  <a:pt x="4571826" y="1202120"/>
                  <a:pt x="4143516" y="1166341"/>
                  <a:pt x="3945247" y="1200329"/>
                </a:cubicBezTo>
                <a:cubicBezTo>
                  <a:pt x="3746978" y="1234317"/>
                  <a:pt x="3725817" y="1194288"/>
                  <a:pt x="3586588" y="1200329"/>
                </a:cubicBezTo>
                <a:cubicBezTo>
                  <a:pt x="3447359" y="1206370"/>
                  <a:pt x="3419622" y="1188032"/>
                  <a:pt x="3347482" y="1200329"/>
                </a:cubicBezTo>
                <a:cubicBezTo>
                  <a:pt x="3275342" y="1212626"/>
                  <a:pt x="3225968" y="1175970"/>
                  <a:pt x="3108376" y="1200329"/>
                </a:cubicBezTo>
                <a:cubicBezTo>
                  <a:pt x="2990784" y="1224688"/>
                  <a:pt x="2741591" y="1152190"/>
                  <a:pt x="2510612" y="1200329"/>
                </a:cubicBezTo>
                <a:cubicBezTo>
                  <a:pt x="2279633" y="1248468"/>
                  <a:pt x="2253127" y="1191923"/>
                  <a:pt x="2151953" y="1200329"/>
                </a:cubicBezTo>
                <a:cubicBezTo>
                  <a:pt x="2050779" y="1208735"/>
                  <a:pt x="1691825" y="1118858"/>
                  <a:pt x="1315082" y="1200329"/>
                </a:cubicBezTo>
                <a:cubicBezTo>
                  <a:pt x="938339" y="1281800"/>
                  <a:pt x="837623" y="1135395"/>
                  <a:pt x="597765" y="1200329"/>
                </a:cubicBezTo>
                <a:cubicBezTo>
                  <a:pt x="357907" y="1265263"/>
                  <a:pt x="171751" y="1181078"/>
                  <a:pt x="0" y="1200329"/>
                </a:cubicBezTo>
                <a:cubicBezTo>
                  <a:pt x="-42684" y="1087690"/>
                  <a:pt x="41547" y="945838"/>
                  <a:pt x="0" y="800219"/>
                </a:cubicBezTo>
                <a:cubicBezTo>
                  <a:pt x="-41547" y="654600"/>
                  <a:pt x="42555" y="543962"/>
                  <a:pt x="0" y="400110"/>
                </a:cubicBezTo>
                <a:cubicBezTo>
                  <a:pt x="-42555" y="256258"/>
                  <a:pt x="33554" y="123372"/>
                  <a:pt x="0" y="0"/>
                </a:cubicBezTo>
                <a:close/>
              </a:path>
            </a:pathLst>
          </a:custGeom>
          <a:solidFill>
            <a:schemeClr val="lt1">
              <a:alpha val="62745"/>
            </a:schemeClr>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b="1" lang="en-US" sz="1800">
                <a:solidFill>
                  <a:srgbClr val="0F4861"/>
                </a:solidFill>
                <a:latin typeface="Arial"/>
                <a:ea typeface="Arial"/>
                <a:cs typeface="Arial"/>
                <a:sym typeface="Arial"/>
              </a:rPr>
              <a:t>What are Accounts Receivable in ERP?</a:t>
            </a:r>
            <a:endParaRPr/>
          </a:p>
          <a:p>
            <a:pPr indent="0" lvl="2" marL="914400" marR="0" rtl="0" algn="l">
              <a:spcBef>
                <a:spcPts val="0"/>
              </a:spcBef>
              <a:spcAft>
                <a:spcPts val="0"/>
              </a:spcAft>
              <a:buNone/>
            </a:pPr>
            <a:r>
              <a:rPr b="0" i="0" lang="en-US" sz="1800" u="none" cap="none" strike="noStrike">
                <a:solidFill>
                  <a:srgbClr val="0F4861"/>
                </a:solidFill>
                <a:latin typeface="Arial"/>
                <a:ea typeface="Arial"/>
                <a:cs typeface="Arial"/>
                <a:sym typeface="Arial"/>
              </a:rPr>
              <a:t>The accounts receivable (AR) component of an ERP system deals with invoices owed and incoming payments from customers. The system helps finance teams record payments, send invoices and consolidate data from invoices, and match and track customer payments and outstanding balances.</a:t>
            </a:r>
            <a:endParaRPr b="0" i="0" sz="1800" u="none" cap="none" strike="noStrike">
              <a:solidFill>
                <a:srgbClr val="0F4861"/>
              </a:solidFill>
              <a:latin typeface="Arial"/>
              <a:ea typeface="Arial"/>
              <a:cs typeface="Arial"/>
              <a:sym typeface="Arial"/>
            </a:endParaRPr>
          </a:p>
        </p:txBody>
      </p:sp>
      <p:sp>
        <p:nvSpPr>
          <p:cNvPr id="101" name="Google Shape;101;p2"/>
          <p:cNvSpPr/>
          <p:nvPr/>
        </p:nvSpPr>
        <p:spPr>
          <a:xfrm>
            <a:off x="4164157" y="0"/>
            <a:ext cx="38636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accent1"/>
                </a:solidFill>
                <a:latin typeface="Arial"/>
                <a:ea typeface="Arial"/>
                <a:cs typeface="Arial"/>
                <a:sym typeface="Arial"/>
              </a:rPr>
              <a:t>Introduction</a:t>
            </a:r>
            <a:endParaRPr/>
          </a:p>
        </p:txBody>
      </p:sp>
      <p:sp>
        <p:nvSpPr>
          <p:cNvPr id="102" name="Google Shape;102;p2"/>
          <p:cNvSpPr txBox="1"/>
          <p:nvPr/>
        </p:nvSpPr>
        <p:spPr>
          <a:xfrm>
            <a:off x="118353" y="2117672"/>
            <a:ext cx="6204856" cy="529375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b="1" lang="en-US" sz="1800">
                <a:solidFill>
                  <a:srgbClr val="0F4861"/>
                </a:solidFill>
                <a:latin typeface="Arial"/>
                <a:ea typeface="Arial"/>
                <a:cs typeface="Arial"/>
                <a:sym typeface="Arial"/>
              </a:rPr>
              <a:t>Presentation Overview:</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An overview of the main window used in the module (Transactions) and its main components.</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Steps to enter a transactions</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new Source</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new Transaction Type</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new Payment Term</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memo lines</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open and close periods</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and maintain a customer</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Merge Account</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Steps for Party Merge</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define new Item</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define new Carrier</a:t>
            </a:r>
            <a:endParaRPr/>
          </a:p>
          <a:p>
            <a:pPr indent="-342900" lvl="1" marL="800100" marR="0" rtl="0" algn="l">
              <a:spcBef>
                <a:spcPts val="0"/>
              </a:spcBef>
              <a:spcAft>
                <a:spcPts val="0"/>
              </a:spcAft>
              <a:buClr>
                <a:srgbClr val="0F4861"/>
              </a:buClr>
              <a:buSzPts val="1800"/>
              <a:buFont typeface="Play"/>
              <a:buAutoNum type="arabicPeriod"/>
            </a:pPr>
            <a:r>
              <a:rPr b="0" i="0" lang="en-US" sz="1800" u="none" cap="none" strike="noStrike">
                <a:solidFill>
                  <a:srgbClr val="0F4861"/>
                </a:solidFill>
                <a:latin typeface="Arial"/>
                <a:ea typeface="Arial"/>
                <a:cs typeface="Arial"/>
                <a:sym typeface="Arial"/>
              </a:rPr>
              <a:t>How to create Transaction Batch</a:t>
            </a:r>
            <a:endParaRPr/>
          </a:p>
          <a:p>
            <a:pPr indent="-228600" lvl="1" marL="800100" marR="0" rtl="0" algn="l">
              <a:spcBef>
                <a:spcPts val="0"/>
              </a:spcBef>
              <a:spcAft>
                <a:spcPts val="0"/>
              </a:spcAft>
              <a:buClr>
                <a:schemeClr val="dk1"/>
              </a:buClr>
              <a:buSzPts val="1800"/>
              <a:buFont typeface="Play"/>
              <a:buNone/>
            </a:pPr>
            <a:r>
              <a:t/>
            </a:r>
            <a:endParaRPr b="0" i="0" sz="1800" u="none" cap="none" strike="noStrike">
              <a:solidFill>
                <a:srgbClr val="0F4861"/>
              </a:solidFill>
              <a:latin typeface="Arial"/>
              <a:ea typeface="Arial"/>
              <a:cs typeface="Arial"/>
              <a:sym typeface="Arial"/>
            </a:endParaRPr>
          </a:p>
          <a:p>
            <a:pPr indent="-241300" lvl="1" marL="800100" marR="0" rtl="0" algn="l">
              <a:spcBef>
                <a:spcPts val="0"/>
              </a:spcBef>
              <a:spcAft>
                <a:spcPts val="0"/>
              </a:spcAft>
              <a:buClr>
                <a:schemeClr val="dk1"/>
              </a:buClr>
              <a:buSzPts val="1600"/>
              <a:buFont typeface="Play"/>
              <a:buNone/>
            </a:pPr>
            <a:r>
              <a:t/>
            </a:r>
            <a:endParaRPr b="0" i="0" sz="1600" u="none" cap="none" strike="noStrike">
              <a:solidFill>
                <a:srgbClr val="0F4861"/>
              </a:solidFill>
              <a:latin typeface="Arial"/>
              <a:ea typeface="Arial"/>
              <a:cs typeface="Arial"/>
              <a:sym typeface="Arial"/>
            </a:endParaRPr>
          </a:p>
          <a:p>
            <a:pPr indent="-241300" lvl="1" marL="800100" marR="0" rtl="0" algn="l">
              <a:spcBef>
                <a:spcPts val="0"/>
              </a:spcBef>
              <a:spcAft>
                <a:spcPts val="0"/>
              </a:spcAft>
              <a:buClr>
                <a:schemeClr val="dk1"/>
              </a:buClr>
              <a:buSzPts val="1600"/>
              <a:buFont typeface="Play"/>
              <a:buNone/>
            </a:pPr>
            <a:r>
              <a:t/>
            </a:r>
            <a:endParaRPr b="0" i="0" sz="1600" u="none" cap="none" strike="noStrike">
              <a:solidFill>
                <a:srgbClr val="0F486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104" name="Google Shape;10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 name="Google Shape;105;p2"/>
          <p:cNvSpPr txBox="1"/>
          <p:nvPr/>
        </p:nvSpPr>
        <p:spPr>
          <a:xfrm>
            <a:off x="5868791" y="2371679"/>
            <a:ext cx="6204856" cy="2585323"/>
          </a:xfrm>
          <a:prstGeom prst="rect">
            <a:avLst/>
          </a:prstGeom>
          <a:noFill/>
          <a:ln>
            <a:noFill/>
          </a:ln>
        </p:spPr>
        <p:txBody>
          <a:bodyPr anchorCtr="0" anchor="t" bIns="45700" lIns="91425" spcFirstLastPara="1" rIns="91425" wrap="square" tIns="45700">
            <a:spAutoFit/>
          </a:bodyPr>
          <a:lstStyle/>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Print Invoices</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Credit-Memo invoices (2 ways)</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create Deposit invoices</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create Guarantee invoices</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create Accounting Rules</a:t>
            </a:r>
            <a:endParaRPr b="0" i="0" sz="1800" u="none" cap="none" strike="noStrike">
              <a:solidFill>
                <a:srgbClr val="0F4861"/>
              </a:solidFill>
              <a:latin typeface="Arial"/>
              <a:ea typeface="Arial"/>
              <a:cs typeface="Arial"/>
              <a:sym typeface="Arial"/>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create Invoice Rule</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How to place a discount on a specific client</a:t>
            </a:r>
            <a:endParaRPr/>
          </a:p>
          <a:p>
            <a:pPr indent="-342900" lvl="1" marL="800100" marR="0" rtl="0" algn="l">
              <a:spcBef>
                <a:spcPts val="0"/>
              </a:spcBef>
              <a:spcAft>
                <a:spcPts val="0"/>
              </a:spcAft>
              <a:buClr>
                <a:srgbClr val="0F4861"/>
              </a:buClr>
              <a:buSzPts val="1800"/>
              <a:buFont typeface="Play"/>
              <a:buAutoNum type="arabicPeriod" startAt="14"/>
            </a:pPr>
            <a:r>
              <a:rPr b="0" i="0" lang="en-US" sz="1800" u="none" cap="none" strike="noStrike">
                <a:solidFill>
                  <a:srgbClr val="0F4861"/>
                </a:solidFill>
                <a:latin typeface="Arial"/>
                <a:ea typeface="Arial"/>
                <a:cs typeface="Arial"/>
                <a:sym typeface="Arial"/>
              </a:rPr>
              <a:t>Adjustment methods</a:t>
            </a:r>
            <a:endParaRPr b="0" i="0" sz="1800" u="none" cap="none" strike="noStrike">
              <a:solidFill>
                <a:srgbClr val="0F4861"/>
              </a:solidFill>
              <a:latin typeface="Arial"/>
              <a:ea typeface="Arial"/>
              <a:cs typeface="Arial"/>
              <a:sym typeface="Arial"/>
            </a:endParaRPr>
          </a:p>
          <a:p>
            <a:pPr indent="-228600" lvl="1" marL="800100" marR="0" rtl="0" algn="l">
              <a:spcBef>
                <a:spcPts val="0"/>
              </a:spcBef>
              <a:spcAft>
                <a:spcPts val="0"/>
              </a:spcAft>
              <a:buClr>
                <a:schemeClr val="dk1"/>
              </a:buClr>
              <a:buSzPts val="1800"/>
              <a:buFont typeface="Play"/>
              <a:buNone/>
            </a:pPr>
            <a:r>
              <a:t/>
            </a:r>
            <a:endParaRPr b="0" i="0" sz="1800" u="none" cap="none" strike="noStrike">
              <a:solidFill>
                <a:srgbClr val="0F486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750"/>
                                        <p:tgtEl>
                                          <p:spTgt spid="100"/>
                                        </p:tgtEl>
                                        <p:attrNameLst>
                                          <p:attrName>ppt_w</p:attrName>
                                        </p:attrNameLst>
                                      </p:cBhvr>
                                      <p:tavLst>
                                        <p:tav fmla="" tm="0">
                                          <p:val>
                                            <p:strVal val="0"/>
                                          </p:val>
                                        </p:tav>
                                        <p:tav fmla="" tm="100000">
                                          <p:val>
                                            <p:strVal val="#ppt_w"/>
                                          </p:val>
                                        </p:tav>
                                      </p:tavLst>
                                    </p:anim>
                                    <p:anim calcmode="lin" valueType="num">
                                      <p:cBhvr additive="base">
                                        <p:cTn dur="750"/>
                                        <p:tgtEl>
                                          <p:spTgt spid="1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0"/>
          <p:cNvSpPr txBox="1"/>
          <p:nvPr/>
        </p:nvSpPr>
        <p:spPr>
          <a:xfrm>
            <a:off x="74645" y="141905"/>
            <a:ext cx="6120880" cy="430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F4861"/>
              </a:buClr>
              <a:buSzPts val="2200"/>
              <a:buFont typeface="Noto Sans Symbols"/>
              <a:buChar char="⮚"/>
            </a:pPr>
            <a:r>
              <a:rPr b="1" lang="en-US" sz="2200">
                <a:solidFill>
                  <a:srgbClr val="0F4861"/>
                </a:solidFill>
                <a:latin typeface="Arial"/>
                <a:ea typeface="Arial"/>
                <a:cs typeface="Arial"/>
                <a:sym typeface="Arial"/>
              </a:rPr>
              <a:t>simple way for credit memo</a:t>
            </a:r>
            <a:endParaRPr b="1" sz="2200">
              <a:solidFill>
                <a:srgbClr val="0F4861"/>
              </a:solidFill>
              <a:latin typeface="Arial"/>
              <a:ea typeface="Arial"/>
              <a:cs typeface="Arial"/>
              <a:sym typeface="Arial"/>
            </a:endParaRPr>
          </a:p>
        </p:txBody>
      </p:sp>
      <p:sp>
        <p:nvSpPr>
          <p:cNvPr id="464" name="Google Shape;464;p20"/>
          <p:cNvSpPr txBox="1"/>
          <p:nvPr/>
        </p:nvSpPr>
        <p:spPr>
          <a:xfrm>
            <a:off x="354563" y="666098"/>
            <a:ext cx="4711959" cy="604999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lnSpc>
                <a:spcPct val="90000"/>
              </a:lnSpc>
              <a:spcBef>
                <a:spcPts val="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Create regular invoice.</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Insert the main information.</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Insert the lines of the invoice.</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save.</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complete.</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tools from the top toolbar.</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create accounting.</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Choose final post.</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ok.</a:t>
            </a:r>
            <a:endParaRPr sz="1800">
              <a:solidFill>
                <a:srgbClr val="0F4861"/>
              </a:solidFill>
              <a:latin typeface="Play"/>
              <a:ea typeface="Play"/>
              <a:cs typeface="Play"/>
              <a:sym typeface="Play"/>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actions from the top toolbar and choose credit.</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Insert the main information (date, gl date, type) in the window which will open.</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in front of credit allocations and choose lines only.</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Insert the percentage of the needed credit or the amount of it (with negative sign).</a:t>
            </a:r>
            <a:endParaRPr/>
          </a:p>
          <a:p>
            <a:pPr indent="-342900" lvl="0" marL="342900" marR="0" rtl="0" algn="l">
              <a:lnSpc>
                <a:spcPct val="90000"/>
              </a:lnSpc>
              <a:spcBef>
                <a:spcPts val="1000"/>
              </a:spcBef>
              <a:spcAft>
                <a:spcPts val="0"/>
              </a:spcAft>
              <a:buClr>
                <a:srgbClr val="0F4861"/>
              </a:buClr>
              <a:buSzPct val="100000"/>
              <a:buFont typeface="Play"/>
              <a:buAutoNum type="arabicPeriod"/>
            </a:pPr>
            <a:r>
              <a:rPr lang="en-US" sz="1800">
                <a:solidFill>
                  <a:srgbClr val="0F4861"/>
                </a:solidFill>
                <a:latin typeface="Play"/>
                <a:ea typeface="Play"/>
                <a:cs typeface="Play"/>
                <a:sym typeface="Play"/>
              </a:rPr>
              <a:t>Press save, press complete, press tools then create accounting final post.</a:t>
            </a:r>
            <a:endParaRPr/>
          </a:p>
          <a:p>
            <a:pPr indent="-237172" lvl="0" marL="342900" marR="0" rtl="0" algn="l">
              <a:lnSpc>
                <a:spcPct val="90000"/>
              </a:lnSpc>
              <a:spcBef>
                <a:spcPts val="1000"/>
              </a:spcBef>
              <a:spcAft>
                <a:spcPts val="0"/>
              </a:spcAft>
              <a:buClr>
                <a:schemeClr val="dk1"/>
              </a:buClr>
              <a:buSzPct val="100000"/>
              <a:buFont typeface="Play"/>
              <a:buNone/>
            </a:pPr>
            <a:r>
              <a:t/>
            </a:r>
            <a:endParaRPr sz="1800">
              <a:solidFill>
                <a:srgbClr val="0F4861"/>
              </a:solidFill>
              <a:latin typeface="Arial"/>
              <a:ea typeface="Arial"/>
              <a:cs typeface="Arial"/>
              <a:sym typeface="Arial"/>
            </a:endParaRPr>
          </a:p>
        </p:txBody>
      </p:sp>
      <p:pic>
        <p:nvPicPr>
          <p:cNvPr descr="A screenshot of a computer&#10;&#10;Description automatically generated" id="465" name="Google Shape;465;p20"/>
          <p:cNvPicPr preferRelativeResize="0"/>
          <p:nvPr>
            <p:ph idx="1" type="body"/>
          </p:nvPr>
        </p:nvPicPr>
        <p:blipFill rotWithShape="1">
          <a:blip r:embed="rId3">
            <a:alphaModFix/>
          </a:blip>
          <a:srcRect b="16114" l="0" r="34399" t="0"/>
          <a:stretch/>
        </p:blipFill>
        <p:spPr>
          <a:xfrm>
            <a:off x="5066522" y="666098"/>
            <a:ext cx="6941976" cy="4738144"/>
          </a:xfrm>
          <a:prstGeom prst="rect">
            <a:avLst/>
          </a:prstGeom>
          <a:noFill/>
          <a:ln cap="flat" cmpd="sng" w="9525">
            <a:solidFill>
              <a:schemeClr val="accent1"/>
            </a:solidFill>
            <a:prstDash val="solid"/>
            <a:round/>
            <a:headEnd len="sm" w="sm" type="none"/>
            <a:tailEnd len="sm" w="sm" type="none"/>
          </a:ln>
        </p:spPr>
      </p:pic>
      <p:pic>
        <p:nvPicPr>
          <p:cNvPr descr="A screenshot of a computer&#10;&#10;Description automatically generated" id="466" name="Google Shape;466;p20"/>
          <p:cNvPicPr preferRelativeResize="0"/>
          <p:nvPr/>
        </p:nvPicPr>
        <p:blipFill rotWithShape="1">
          <a:blip r:embed="rId4">
            <a:alphaModFix/>
          </a:blip>
          <a:srcRect b="15703" l="0" r="32584" t="8889"/>
          <a:stretch/>
        </p:blipFill>
        <p:spPr>
          <a:xfrm>
            <a:off x="5066522" y="666097"/>
            <a:ext cx="6941976" cy="4738143"/>
          </a:xfrm>
          <a:prstGeom prst="rect">
            <a:avLst/>
          </a:prstGeom>
          <a:noFill/>
          <a:ln>
            <a:noFill/>
          </a:ln>
        </p:spPr>
      </p:pic>
      <p:pic>
        <p:nvPicPr>
          <p:cNvPr descr="A screenshot of a computer&#10;&#10;Description automatically generated" id="467" name="Google Shape;467;p20"/>
          <p:cNvPicPr preferRelativeResize="0"/>
          <p:nvPr/>
        </p:nvPicPr>
        <p:blipFill rotWithShape="1">
          <a:blip r:embed="rId5">
            <a:alphaModFix/>
          </a:blip>
          <a:srcRect b="15857" l="0" r="34399" t="3133"/>
          <a:stretch/>
        </p:blipFill>
        <p:spPr>
          <a:xfrm>
            <a:off x="5066521" y="666095"/>
            <a:ext cx="6941975" cy="4738143"/>
          </a:xfrm>
          <a:prstGeom prst="rect">
            <a:avLst/>
          </a:prstGeom>
          <a:noFill/>
          <a:ln>
            <a:noFill/>
          </a:ln>
        </p:spPr>
      </p:pic>
      <p:pic>
        <p:nvPicPr>
          <p:cNvPr descr="A screenshot of a computer&#10;&#10;Description automatically generated" id="468" name="Google Shape;468;p20"/>
          <p:cNvPicPr preferRelativeResize="0"/>
          <p:nvPr/>
        </p:nvPicPr>
        <p:blipFill rotWithShape="1">
          <a:blip r:embed="rId6">
            <a:alphaModFix/>
          </a:blip>
          <a:srcRect b="14724" l="0" r="34312" t="3005"/>
          <a:stretch/>
        </p:blipFill>
        <p:spPr>
          <a:xfrm>
            <a:off x="5066519" y="666091"/>
            <a:ext cx="6941974" cy="4738142"/>
          </a:xfrm>
          <a:prstGeom prst="rect">
            <a:avLst/>
          </a:prstGeom>
          <a:noFill/>
          <a:ln>
            <a:noFill/>
          </a:ln>
        </p:spPr>
      </p:pic>
      <p:sp>
        <p:nvSpPr>
          <p:cNvPr id="469" name="Google Shape;4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70" name="Google Shape;47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76" name="Google Shape;47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21"/>
          <p:cNvSpPr txBox="1"/>
          <p:nvPr/>
        </p:nvSpPr>
        <p:spPr>
          <a:xfrm>
            <a:off x="111968" y="136525"/>
            <a:ext cx="5610808" cy="430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F4861"/>
              </a:buClr>
              <a:buSzPts val="2200"/>
              <a:buFont typeface="Noto Sans Symbols"/>
              <a:buChar char="⮚"/>
            </a:pPr>
            <a:r>
              <a:rPr b="1" lang="en-US" sz="2200">
                <a:solidFill>
                  <a:srgbClr val="0F4861"/>
                </a:solidFill>
                <a:latin typeface="Arial"/>
                <a:ea typeface="Arial"/>
                <a:cs typeface="Arial"/>
                <a:sym typeface="Arial"/>
              </a:rPr>
              <a:t>Invoiced credit memo</a:t>
            </a:r>
            <a:endParaRPr b="1" sz="2200">
              <a:solidFill>
                <a:srgbClr val="0F4861"/>
              </a:solidFill>
              <a:latin typeface="Arial"/>
              <a:ea typeface="Arial"/>
              <a:cs typeface="Arial"/>
              <a:sym typeface="Arial"/>
            </a:endParaRPr>
          </a:p>
        </p:txBody>
      </p:sp>
      <p:sp>
        <p:nvSpPr>
          <p:cNvPr id="478" name="Google Shape;478;p21"/>
          <p:cNvSpPr txBox="1"/>
          <p:nvPr/>
        </p:nvSpPr>
        <p:spPr>
          <a:xfrm>
            <a:off x="485193" y="567412"/>
            <a:ext cx="4777272" cy="50783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to make transaction type for credit memo:</a:t>
            </a:r>
            <a:endParaRPr/>
          </a:p>
          <a:p>
            <a:pPr indent="0" lvl="1" marL="457200" marR="0" rtl="0" algn="l">
              <a:spcBef>
                <a:spcPts val="0"/>
              </a:spcBef>
              <a:spcAft>
                <a:spcPts val="0"/>
              </a:spcAft>
              <a:buNone/>
            </a:pPr>
            <a:r>
              <a:rPr b="0" i="0" lang="en-US" sz="1700" u="none" cap="none" strike="noStrike">
                <a:solidFill>
                  <a:srgbClr val="0F4861"/>
                </a:solidFill>
                <a:latin typeface="Play"/>
                <a:ea typeface="Play"/>
                <a:cs typeface="Play"/>
                <a:sym typeface="Play"/>
              </a:rPr>
              <a:t>From the navigator go to &gt;setup &gt;transactions &gt; transaction types.</a:t>
            </a:r>
            <a:endParaRPr/>
          </a:p>
          <a:p>
            <a:pPr indent="-234950" lvl="0" marL="342900" marR="0" rtl="0" algn="l">
              <a:spcBef>
                <a:spcPts val="0"/>
              </a:spcBef>
              <a:spcAft>
                <a:spcPts val="0"/>
              </a:spcAft>
              <a:buClr>
                <a:schemeClr val="dk1"/>
              </a:buClr>
              <a:buSzPts val="1700"/>
              <a:buFont typeface="Play"/>
              <a:buNone/>
            </a:pPr>
            <a:r>
              <a:t/>
            </a:r>
            <a:endParaRPr sz="1700">
              <a:solidFill>
                <a:srgbClr val="0F4861"/>
              </a:solidFill>
              <a:latin typeface="Play"/>
              <a:ea typeface="Play"/>
              <a:cs typeface="Play"/>
              <a:sym typeface="Play"/>
            </a:endParaRPr>
          </a:p>
          <a:p>
            <a:pPr indent="-342900" lvl="0" marL="342900" marR="0" rtl="0" algn="l">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Insert the main information and choose the sign negative then insert the needed accounts.</a:t>
            </a:r>
            <a:endParaRPr/>
          </a:p>
          <a:p>
            <a:pPr indent="-234950" lvl="0" marL="342900" marR="0" rtl="0" algn="l">
              <a:spcBef>
                <a:spcPts val="0"/>
              </a:spcBef>
              <a:spcAft>
                <a:spcPts val="0"/>
              </a:spcAft>
              <a:buClr>
                <a:schemeClr val="dk1"/>
              </a:buClr>
              <a:buSzPts val="1700"/>
              <a:buFont typeface="Play"/>
              <a:buNone/>
            </a:pPr>
            <a:r>
              <a:t/>
            </a:r>
            <a:endParaRPr sz="1700">
              <a:solidFill>
                <a:srgbClr val="0F4861"/>
              </a:solidFill>
              <a:latin typeface="Play"/>
              <a:ea typeface="Play"/>
              <a:cs typeface="Play"/>
              <a:sym typeface="Play"/>
            </a:endParaRPr>
          </a:p>
          <a:p>
            <a:pPr indent="-342900" lvl="0" marL="342900" marR="0" rtl="0" algn="l">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To make an invoice to apply the credit memo to it, Go to transactions screen and create a regular invoice and insert the main information.</a:t>
            </a:r>
            <a:endParaRPr/>
          </a:p>
          <a:p>
            <a:pPr indent="-234950" lvl="0" marL="342900" marR="0" rtl="0" algn="l">
              <a:spcBef>
                <a:spcPts val="0"/>
              </a:spcBef>
              <a:spcAft>
                <a:spcPts val="0"/>
              </a:spcAft>
              <a:buClr>
                <a:schemeClr val="dk1"/>
              </a:buClr>
              <a:buSzPts val="1700"/>
              <a:buFont typeface="Play"/>
              <a:buNone/>
            </a:pPr>
            <a:r>
              <a:t/>
            </a:r>
            <a:endParaRPr sz="1700">
              <a:solidFill>
                <a:srgbClr val="0F4861"/>
              </a:solidFill>
              <a:latin typeface="Play"/>
              <a:ea typeface="Play"/>
              <a:cs typeface="Play"/>
              <a:sym typeface="Play"/>
            </a:endParaRPr>
          </a:p>
          <a:p>
            <a:pPr indent="-342900" lvl="0" marL="342900" marR="0" rtl="0" algn="l">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the lines tap and insert the invoice lines and press save.</a:t>
            </a:r>
            <a:endParaRPr/>
          </a:p>
          <a:p>
            <a:pPr indent="-234950" lvl="0" marL="342900" marR="0" rtl="0" algn="l">
              <a:spcBef>
                <a:spcPts val="0"/>
              </a:spcBef>
              <a:spcAft>
                <a:spcPts val="0"/>
              </a:spcAft>
              <a:buClr>
                <a:schemeClr val="dk1"/>
              </a:buClr>
              <a:buSzPts val="1700"/>
              <a:buFont typeface="Play"/>
              <a:buNone/>
            </a:pPr>
            <a:r>
              <a:t/>
            </a:r>
            <a:endParaRPr sz="1700">
              <a:solidFill>
                <a:srgbClr val="0F4861"/>
              </a:solidFill>
              <a:latin typeface="Play"/>
              <a:ea typeface="Play"/>
              <a:cs typeface="Play"/>
              <a:sym typeface="Play"/>
            </a:endParaRPr>
          </a:p>
          <a:p>
            <a:pPr indent="-342900" lvl="0" marL="342900" marR="0" rtl="0" algn="l">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back to the transactions screen and press complete then press tools from top toolbar and choose create accounting then choose final post and ok.</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screenshot of a computer&#10;&#10;Description automatically generated" id="479" name="Google Shape;479;p21"/>
          <p:cNvPicPr preferRelativeResize="0"/>
          <p:nvPr>
            <p:ph idx="1" type="body"/>
          </p:nvPr>
        </p:nvPicPr>
        <p:blipFill rotWithShape="1">
          <a:blip r:embed="rId3">
            <a:alphaModFix/>
          </a:blip>
          <a:srcRect b="27477" l="0" r="34831" t="3416"/>
          <a:stretch/>
        </p:blipFill>
        <p:spPr>
          <a:xfrm>
            <a:off x="5262465" y="567412"/>
            <a:ext cx="6910873" cy="4946980"/>
          </a:xfrm>
          <a:prstGeom prst="rect">
            <a:avLst/>
          </a:prstGeom>
          <a:noFill/>
          <a:ln>
            <a:noFill/>
          </a:ln>
        </p:spPr>
      </p:pic>
      <p:pic>
        <p:nvPicPr>
          <p:cNvPr descr="A screenshot of a computer&#10;&#10;Description automatically generated" id="480" name="Google Shape;480;p21"/>
          <p:cNvPicPr preferRelativeResize="0"/>
          <p:nvPr/>
        </p:nvPicPr>
        <p:blipFill rotWithShape="1">
          <a:blip r:embed="rId4">
            <a:alphaModFix/>
          </a:blip>
          <a:srcRect b="21886" l="0" r="35301" t="3515"/>
          <a:stretch/>
        </p:blipFill>
        <p:spPr>
          <a:xfrm>
            <a:off x="5262465" y="567412"/>
            <a:ext cx="6929535" cy="4946979"/>
          </a:xfrm>
          <a:prstGeom prst="rect">
            <a:avLst/>
          </a:prstGeom>
          <a:noFill/>
          <a:ln>
            <a:noFill/>
          </a:ln>
        </p:spPr>
      </p:pic>
      <p:pic>
        <p:nvPicPr>
          <p:cNvPr descr="A screenshot of a computer&#10;&#10;Description automatically generated" id="481" name="Google Shape;481;p21"/>
          <p:cNvPicPr preferRelativeResize="0"/>
          <p:nvPr/>
        </p:nvPicPr>
        <p:blipFill rotWithShape="1">
          <a:blip r:embed="rId5">
            <a:alphaModFix/>
          </a:blip>
          <a:srcRect b="20440" l="0" r="33077" t="4249"/>
          <a:stretch/>
        </p:blipFill>
        <p:spPr>
          <a:xfrm>
            <a:off x="5262465" y="567411"/>
            <a:ext cx="6910873" cy="4946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87" name="Google Shape;48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22"/>
          <p:cNvSpPr txBox="1"/>
          <p:nvPr/>
        </p:nvSpPr>
        <p:spPr>
          <a:xfrm>
            <a:off x="556570" y="715680"/>
            <a:ext cx="4584595" cy="401494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Arial"/>
              <a:buAutoNum type="arabicPeriod" startAt="6"/>
            </a:pPr>
            <a:r>
              <a:rPr lang="en-US" sz="1700">
                <a:solidFill>
                  <a:srgbClr val="0F4861"/>
                </a:solidFill>
                <a:latin typeface="Play"/>
                <a:ea typeface="Play"/>
                <a:cs typeface="Play"/>
                <a:sym typeface="Play"/>
              </a:rPr>
              <a:t>create a transactions in class of credit memo and insert credit memo transaction type we made before and insert the exact customer engaged with last regular invoice we created.</a:t>
            </a:r>
            <a:endParaRPr/>
          </a:p>
          <a:p>
            <a:pPr indent="-342900" lvl="0" marL="342900" marR="0" rtl="0" algn="l">
              <a:lnSpc>
                <a:spcPct val="90000"/>
              </a:lnSpc>
              <a:spcBef>
                <a:spcPts val="1000"/>
              </a:spcBef>
              <a:spcAft>
                <a:spcPts val="0"/>
              </a:spcAft>
              <a:buClr>
                <a:srgbClr val="0F4861"/>
              </a:buClr>
              <a:buSzPts val="1700"/>
              <a:buFont typeface="Arial"/>
              <a:buAutoNum type="arabicPeriod" startAt="6"/>
            </a:pPr>
            <a:r>
              <a:rPr lang="en-US" sz="1700">
                <a:solidFill>
                  <a:srgbClr val="0F4861"/>
                </a:solidFill>
                <a:latin typeface="Play"/>
                <a:ea typeface="Play"/>
                <a:cs typeface="Play"/>
                <a:sym typeface="Play"/>
              </a:rPr>
              <a:t>Go to lines tap and put the credit value in negative sign then press save.</a:t>
            </a:r>
            <a:endParaRPr/>
          </a:p>
          <a:p>
            <a:pPr indent="-342900" lvl="0" marL="342900" marR="0" rtl="0" algn="l">
              <a:lnSpc>
                <a:spcPct val="90000"/>
              </a:lnSpc>
              <a:spcBef>
                <a:spcPts val="1000"/>
              </a:spcBef>
              <a:spcAft>
                <a:spcPts val="0"/>
              </a:spcAft>
              <a:buClr>
                <a:srgbClr val="0F4861"/>
              </a:buClr>
              <a:buSzPts val="1700"/>
              <a:buFont typeface="Arial"/>
              <a:buAutoNum type="arabicPeriod" startAt="6"/>
            </a:pPr>
            <a:r>
              <a:rPr lang="en-US" sz="1700">
                <a:solidFill>
                  <a:srgbClr val="0F4861"/>
                </a:solidFill>
                <a:latin typeface="Play"/>
                <a:ea typeface="Play"/>
                <a:cs typeface="Play"/>
                <a:sym typeface="Play"/>
              </a:rPr>
              <a:t>Go back to the transaction screen and press complete and press actions from the top toolbar then choose applications.</a:t>
            </a:r>
            <a:endParaRPr/>
          </a:p>
          <a:p>
            <a:pPr indent="-342900" lvl="0" marL="342900" marR="0" rtl="0" algn="l">
              <a:lnSpc>
                <a:spcPct val="90000"/>
              </a:lnSpc>
              <a:spcBef>
                <a:spcPts val="1000"/>
              </a:spcBef>
              <a:spcAft>
                <a:spcPts val="0"/>
              </a:spcAft>
              <a:buClr>
                <a:srgbClr val="0F4861"/>
              </a:buClr>
              <a:buSzPts val="1700"/>
              <a:buFont typeface="Arial"/>
              <a:buAutoNum type="arabicPeriod" startAt="6"/>
            </a:pPr>
            <a:r>
              <a:rPr lang="en-US" sz="1700">
                <a:solidFill>
                  <a:srgbClr val="0F4861"/>
                </a:solidFill>
                <a:latin typeface="Play"/>
                <a:ea typeface="Play"/>
                <a:cs typeface="Play"/>
                <a:sym typeface="Play"/>
              </a:rPr>
              <a:t>In the window which will open press under apply to choose the invoice you need to apply the credit to, put the date and gl date then press save and go back to create accounting final post.</a:t>
            </a:r>
            <a:endParaRPr/>
          </a:p>
        </p:txBody>
      </p:sp>
      <p:sp>
        <p:nvSpPr>
          <p:cNvPr id="489" name="Google Shape;489;p22"/>
          <p:cNvSpPr txBox="1"/>
          <p:nvPr/>
        </p:nvSpPr>
        <p:spPr>
          <a:xfrm>
            <a:off x="156288" y="136525"/>
            <a:ext cx="609755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Invoiced credit memo (continue)</a:t>
            </a:r>
            <a:endParaRPr b="1" sz="2000">
              <a:solidFill>
                <a:srgbClr val="0F4861"/>
              </a:solidFill>
              <a:latin typeface="Arial"/>
              <a:ea typeface="Arial"/>
              <a:cs typeface="Arial"/>
              <a:sym typeface="Arial"/>
            </a:endParaRPr>
          </a:p>
        </p:txBody>
      </p:sp>
      <p:pic>
        <p:nvPicPr>
          <p:cNvPr descr="A screenshot of a computer&#10;&#10;Description automatically generated" id="490" name="Google Shape;490;p22"/>
          <p:cNvPicPr preferRelativeResize="0"/>
          <p:nvPr>
            <p:ph idx="1" type="body"/>
          </p:nvPr>
        </p:nvPicPr>
        <p:blipFill rotWithShape="1">
          <a:blip r:embed="rId3">
            <a:alphaModFix/>
          </a:blip>
          <a:srcRect b="21369" l="0" r="35476" t="2478"/>
          <a:stretch/>
        </p:blipFill>
        <p:spPr>
          <a:xfrm>
            <a:off x="5407796" y="715680"/>
            <a:ext cx="6662906" cy="4901349"/>
          </a:xfrm>
          <a:prstGeom prst="rect">
            <a:avLst/>
          </a:prstGeom>
          <a:noFill/>
          <a:ln>
            <a:noFill/>
          </a:ln>
        </p:spPr>
      </p:pic>
      <p:pic>
        <p:nvPicPr>
          <p:cNvPr descr="A screenshot of a computer&#10;&#10;Description automatically generated" id="491" name="Google Shape;491;p22"/>
          <p:cNvPicPr preferRelativeResize="0"/>
          <p:nvPr/>
        </p:nvPicPr>
        <p:blipFill rotWithShape="1">
          <a:blip r:embed="rId4">
            <a:alphaModFix/>
          </a:blip>
          <a:srcRect b="26962" l="0" r="34500" t="3112"/>
          <a:stretch/>
        </p:blipFill>
        <p:spPr>
          <a:xfrm>
            <a:off x="5407796" y="715681"/>
            <a:ext cx="6662905" cy="4817372"/>
          </a:xfrm>
          <a:prstGeom prst="rect">
            <a:avLst/>
          </a:prstGeom>
          <a:noFill/>
          <a:ln>
            <a:noFill/>
          </a:ln>
        </p:spPr>
      </p:pic>
      <p:pic>
        <p:nvPicPr>
          <p:cNvPr descr="A screenshot of a computer&#10;&#10;Description automatically generated" id="492" name="Google Shape;492;p22"/>
          <p:cNvPicPr preferRelativeResize="0"/>
          <p:nvPr/>
        </p:nvPicPr>
        <p:blipFill rotWithShape="1">
          <a:blip r:embed="rId5">
            <a:alphaModFix/>
          </a:blip>
          <a:srcRect b="23555" l="0" r="33333" t="2963"/>
          <a:stretch/>
        </p:blipFill>
        <p:spPr>
          <a:xfrm>
            <a:off x="5407795" y="715679"/>
            <a:ext cx="6662905" cy="4901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500"/>
                                        <p:tgtEl>
                                          <p:spTgt spid="4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498" name="Google Shape;49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9" name="Google Shape;499;p23"/>
          <p:cNvSpPr txBox="1"/>
          <p:nvPr/>
        </p:nvSpPr>
        <p:spPr>
          <a:xfrm>
            <a:off x="90974" y="133091"/>
            <a:ext cx="609755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Deposit transactions:</a:t>
            </a:r>
            <a:endParaRPr b="1" sz="2000">
              <a:solidFill>
                <a:srgbClr val="0F4861"/>
              </a:solidFill>
              <a:latin typeface="Arial"/>
              <a:ea typeface="Arial"/>
              <a:cs typeface="Arial"/>
              <a:sym typeface="Arial"/>
            </a:endParaRPr>
          </a:p>
        </p:txBody>
      </p:sp>
      <p:sp>
        <p:nvSpPr>
          <p:cNvPr id="500" name="Google Shape;500;p23"/>
          <p:cNvSpPr txBox="1"/>
          <p:nvPr/>
        </p:nvSpPr>
        <p:spPr>
          <a:xfrm>
            <a:off x="471383" y="708150"/>
            <a:ext cx="4268568" cy="4302389"/>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First creating deposit transaction like the way we created the credit memo type.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transactions main screen to create an invoice in the class of deposit and insert the deposit transaction type we created, insert the main information needed in the screen.</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the commitment tap in the horizontal middle of the screen then put the date and the deposit amount, the item and the description then press save.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Press complete then tools and create accounting final post.</a:t>
            </a:r>
            <a:endParaRPr/>
          </a:p>
        </p:txBody>
      </p:sp>
      <p:pic>
        <p:nvPicPr>
          <p:cNvPr descr="A screenshot of a computer&#10;&#10;Description automatically generated" id="501" name="Google Shape;501;p23"/>
          <p:cNvPicPr preferRelativeResize="0"/>
          <p:nvPr>
            <p:ph idx="1" type="body"/>
          </p:nvPr>
        </p:nvPicPr>
        <p:blipFill rotWithShape="1">
          <a:blip r:embed="rId3">
            <a:alphaModFix/>
          </a:blip>
          <a:srcRect b="27704" l="0" r="34512" t="4275"/>
          <a:stretch/>
        </p:blipFill>
        <p:spPr>
          <a:xfrm>
            <a:off x="5139612" y="708150"/>
            <a:ext cx="6941975" cy="5318449"/>
          </a:xfrm>
          <a:prstGeom prst="rect">
            <a:avLst/>
          </a:prstGeom>
          <a:noFill/>
          <a:ln>
            <a:noFill/>
          </a:ln>
        </p:spPr>
      </p:pic>
      <p:pic>
        <p:nvPicPr>
          <p:cNvPr descr="A screenshot of a computer&#10;&#10;Description automatically generated" id="502" name="Google Shape;502;p23"/>
          <p:cNvPicPr preferRelativeResize="0"/>
          <p:nvPr/>
        </p:nvPicPr>
        <p:blipFill rotWithShape="1">
          <a:blip r:embed="rId4">
            <a:alphaModFix/>
          </a:blip>
          <a:srcRect b="22371" l="0" r="34667" t="4000"/>
          <a:stretch/>
        </p:blipFill>
        <p:spPr>
          <a:xfrm>
            <a:off x="5139612" y="708150"/>
            <a:ext cx="6941974" cy="5318449"/>
          </a:xfrm>
          <a:prstGeom prst="rect">
            <a:avLst/>
          </a:prstGeom>
          <a:noFill/>
          <a:ln>
            <a:noFill/>
          </a:ln>
        </p:spPr>
      </p:pic>
      <p:pic>
        <p:nvPicPr>
          <p:cNvPr descr="A screenshot of a computer&#10;&#10;Description automatically generated" id="503" name="Google Shape;503;p23"/>
          <p:cNvPicPr preferRelativeResize="0"/>
          <p:nvPr/>
        </p:nvPicPr>
        <p:blipFill rotWithShape="1">
          <a:blip r:embed="rId5">
            <a:alphaModFix/>
          </a:blip>
          <a:srcRect b="22223" l="0" r="34750" t="3999"/>
          <a:stretch/>
        </p:blipFill>
        <p:spPr>
          <a:xfrm>
            <a:off x="5157495" y="708150"/>
            <a:ext cx="6924092" cy="5318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5000"/>
          </a:blip>
          <a:stretch>
            <a:fillRect/>
          </a:stretch>
        </a:blipFill>
      </p:bgPr>
    </p:bg>
    <p:spTree>
      <p:nvGrpSpPr>
        <p:cNvPr id="507" name="Shape 507"/>
        <p:cNvGrpSpPr/>
        <p:nvPr/>
      </p:nvGrpSpPr>
      <p:grpSpPr>
        <a:xfrm>
          <a:off x="0" y="0"/>
          <a:ext cx="0" cy="0"/>
          <a:chOff x="0" y="0"/>
          <a:chExt cx="0" cy="0"/>
        </a:xfrm>
      </p:grpSpPr>
      <p:pic>
        <p:nvPicPr>
          <p:cNvPr descr="A screenshot of a computer&#10;&#10;Description automatically generated" id="508" name="Google Shape;508;p24"/>
          <p:cNvPicPr preferRelativeResize="0"/>
          <p:nvPr>
            <p:ph idx="1" type="body"/>
          </p:nvPr>
        </p:nvPicPr>
        <p:blipFill rotWithShape="1">
          <a:blip r:embed="rId4">
            <a:alphaModFix/>
          </a:blip>
          <a:srcRect b="22415" l="0" r="34298" t="4310"/>
          <a:stretch/>
        </p:blipFill>
        <p:spPr>
          <a:xfrm>
            <a:off x="5598367" y="877077"/>
            <a:ext cx="6363477" cy="5103844"/>
          </a:xfrm>
          <a:prstGeom prst="rect">
            <a:avLst/>
          </a:prstGeom>
          <a:noFill/>
          <a:ln>
            <a:noFill/>
          </a:ln>
        </p:spPr>
      </p:pic>
      <p:sp>
        <p:nvSpPr>
          <p:cNvPr id="509" name="Google Shape;50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10" name="Google Shape;51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1" name="Google Shape;511;p24"/>
          <p:cNvSpPr txBox="1"/>
          <p:nvPr/>
        </p:nvSpPr>
        <p:spPr>
          <a:xfrm>
            <a:off x="655994" y="750094"/>
            <a:ext cx="4410529" cy="535781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Create a regular invoice in the class of invoice and put the main information, especially the exact customer we used In the deposit invoice.</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Put the deposit transaction number in the commitment space in the near bottom of the main screen by pressing on the 3 dots beside it.</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Go to lines window and fill the invoice lines.</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Go back and press incomplete, tools, create accounting final post.</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To view the effect of the deposit transaction press on the refresh button on the top right of the screen then details.</a:t>
            </a:r>
            <a:endParaRPr/>
          </a:p>
        </p:txBody>
      </p:sp>
      <p:sp>
        <p:nvSpPr>
          <p:cNvPr id="512" name="Google Shape;512;p24"/>
          <p:cNvSpPr txBox="1"/>
          <p:nvPr/>
        </p:nvSpPr>
        <p:spPr>
          <a:xfrm>
            <a:off x="137627" y="111450"/>
            <a:ext cx="609755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Deposit transactions (continue)</a:t>
            </a:r>
            <a:endParaRPr b="1" sz="2000">
              <a:solidFill>
                <a:srgbClr val="0F4861"/>
              </a:solidFill>
              <a:latin typeface="Arial"/>
              <a:ea typeface="Arial"/>
              <a:cs typeface="Arial"/>
              <a:sym typeface="Arial"/>
            </a:endParaRPr>
          </a:p>
        </p:txBody>
      </p:sp>
      <p:pic>
        <p:nvPicPr>
          <p:cNvPr descr="A screenshot of a computer&#10;&#10;Description automatically generated" id="513" name="Google Shape;513;p24"/>
          <p:cNvPicPr preferRelativeResize="0"/>
          <p:nvPr/>
        </p:nvPicPr>
        <p:blipFill rotWithShape="1">
          <a:blip r:embed="rId5">
            <a:alphaModFix/>
          </a:blip>
          <a:srcRect b="20297" l="0" r="32749" t="3999"/>
          <a:stretch/>
        </p:blipFill>
        <p:spPr>
          <a:xfrm>
            <a:off x="5598367" y="877077"/>
            <a:ext cx="6363477" cy="5103844"/>
          </a:xfrm>
          <a:prstGeom prst="rect">
            <a:avLst/>
          </a:prstGeom>
          <a:noFill/>
          <a:ln>
            <a:noFill/>
          </a:ln>
        </p:spPr>
      </p:pic>
      <p:pic>
        <p:nvPicPr>
          <p:cNvPr descr="A screenshot of a computer&#10;&#10;Description automatically generated" id="514" name="Google Shape;514;p24"/>
          <p:cNvPicPr preferRelativeResize="0"/>
          <p:nvPr/>
        </p:nvPicPr>
        <p:blipFill rotWithShape="1">
          <a:blip r:embed="rId6">
            <a:alphaModFix/>
          </a:blip>
          <a:srcRect b="21332" l="0" r="34833" t="4297"/>
          <a:stretch/>
        </p:blipFill>
        <p:spPr>
          <a:xfrm>
            <a:off x="5598367" y="877077"/>
            <a:ext cx="6363477" cy="5103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500"/>
                                        <p:tgtEl>
                                          <p:spTgt spid="5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500"/>
                                        <p:tgtEl>
                                          <p:spTgt spid="5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20" name="Google Shape;52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screenshot of a computer&#10;&#10;Description automatically generated" id="521" name="Google Shape;521;p25"/>
          <p:cNvPicPr preferRelativeResize="0"/>
          <p:nvPr>
            <p:ph idx="1" type="body"/>
          </p:nvPr>
        </p:nvPicPr>
        <p:blipFill rotWithShape="1">
          <a:blip r:embed="rId3">
            <a:alphaModFix/>
          </a:blip>
          <a:srcRect b="27363" l="0" r="35089" t="4275"/>
          <a:stretch/>
        </p:blipFill>
        <p:spPr>
          <a:xfrm>
            <a:off x="5570376" y="858417"/>
            <a:ext cx="6419461" cy="4842588"/>
          </a:xfrm>
          <a:prstGeom prst="rect">
            <a:avLst/>
          </a:prstGeom>
          <a:noFill/>
          <a:ln>
            <a:noFill/>
          </a:ln>
        </p:spPr>
      </p:pic>
      <p:pic>
        <p:nvPicPr>
          <p:cNvPr descr="A screenshot of a computer&#10;&#10;Description automatically generated" id="522" name="Google Shape;522;p25"/>
          <p:cNvPicPr preferRelativeResize="0"/>
          <p:nvPr/>
        </p:nvPicPr>
        <p:blipFill rotWithShape="1">
          <a:blip r:embed="rId4">
            <a:alphaModFix/>
          </a:blip>
          <a:srcRect b="22370" l="0" r="34750" t="4148"/>
          <a:stretch/>
        </p:blipFill>
        <p:spPr>
          <a:xfrm>
            <a:off x="5570376" y="858417"/>
            <a:ext cx="6419461" cy="4842588"/>
          </a:xfrm>
          <a:prstGeom prst="rect">
            <a:avLst/>
          </a:prstGeom>
          <a:noFill/>
          <a:ln>
            <a:noFill/>
          </a:ln>
        </p:spPr>
      </p:pic>
      <p:pic>
        <p:nvPicPr>
          <p:cNvPr descr="A screenshot of a computer&#10;&#10;Description automatically generated" id="523" name="Google Shape;523;p25"/>
          <p:cNvPicPr preferRelativeResize="0"/>
          <p:nvPr/>
        </p:nvPicPr>
        <p:blipFill rotWithShape="1">
          <a:blip r:embed="rId5">
            <a:alphaModFix/>
          </a:blip>
          <a:srcRect b="22223" l="0" r="34749" t="3999"/>
          <a:stretch/>
        </p:blipFill>
        <p:spPr>
          <a:xfrm>
            <a:off x="5570376" y="858417"/>
            <a:ext cx="6419461" cy="4842588"/>
          </a:xfrm>
          <a:prstGeom prst="rect">
            <a:avLst/>
          </a:prstGeom>
          <a:noFill/>
          <a:ln>
            <a:noFill/>
          </a:ln>
        </p:spPr>
      </p:pic>
      <p:sp>
        <p:nvSpPr>
          <p:cNvPr id="524" name="Google Shape;524;p25"/>
          <p:cNvSpPr txBox="1"/>
          <p:nvPr/>
        </p:nvSpPr>
        <p:spPr>
          <a:xfrm>
            <a:off x="165619" y="136525"/>
            <a:ext cx="609755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Noto Sans Symbols"/>
              <a:buChar char="⮚"/>
            </a:pPr>
            <a:r>
              <a:rPr b="1" lang="en-US" sz="1800">
                <a:solidFill>
                  <a:srgbClr val="0F4861"/>
                </a:solidFill>
                <a:latin typeface="Arial"/>
                <a:ea typeface="Arial"/>
                <a:cs typeface="Arial"/>
                <a:sym typeface="Arial"/>
              </a:rPr>
              <a:t>Guarantee </a:t>
            </a:r>
            <a:r>
              <a:rPr b="1" lang="en-US" sz="2000">
                <a:solidFill>
                  <a:srgbClr val="0F4861"/>
                </a:solidFill>
                <a:latin typeface="Arial"/>
                <a:ea typeface="Arial"/>
                <a:cs typeface="Arial"/>
                <a:sym typeface="Arial"/>
              </a:rPr>
              <a:t>transactions</a:t>
            </a:r>
            <a:r>
              <a:rPr b="1" lang="en-US" sz="1800">
                <a:solidFill>
                  <a:srgbClr val="0F4861"/>
                </a:solidFill>
                <a:latin typeface="Arial"/>
                <a:ea typeface="Arial"/>
                <a:cs typeface="Arial"/>
                <a:sym typeface="Arial"/>
              </a:rPr>
              <a:t>:</a:t>
            </a:r>
            <a:endParaRPr b="1" sz="1800">
              <a:solidFill>
                <a:srgbClr val="0F4861"/>
              </a:solidFill>
              <a:latin typeface="Arial"/>
              <a:ea typeface="Arial"/>
              <a:cs typeface="Arial"/>
              <a:sym typeface="Arial"/>
            </a:endParaRPr>
          </a:p>
        </p:txBody>
      </p:sp>
      <p:sp>
        <p:nvSpPr>
          <p:cNvPr id="525" name="Google Shape;525;p25"/>
          <p:cNvSpPr txBox="1"/>
          <p:nvPr/>
        </p:nvSpPr>
        <p:spPr>
          <a:xfrm>
            <a:off x="508670" y="677369"/>
            <a:ext cx="4641827" cy="550326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First creating deposit transaction type like the way we created the credit memo type &amp; deposit type.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transactions main screen to create an invoice in the class of guarantee and insert the guarantee transaction type we created, insert the main information needed in the screen.</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the commitment tap in the horizontal middle of the screen then put the date and the amount of guarantee, the item and the description then press save.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Press complete then tools and create accounting final post.</a:t>
            </a:r>
            <a:endParaRPr/>
          </a:p>
          <a:p>
            <a:pPr indent="-127000" lvl="0" marL="228600" marR="0" rtl="0" algn="l">
              <a:lnSpc>
                <a:spcPct val="90000"/>
              </a:lnSpc>
              <a:spcBef>
                <a:spcPts val="100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5000"/>
          </a:blip>
          <a:stretch>
            <a:fillRect/>
          </a:stretch>
        </a:blipFill>
      </p:bgPr>
    </p:bg>
    <p:spTree>
      <p:nvGrpSpPr>
        <p:cNvPr id="529" name="Shape 529"/>
        <p:cNvGrpSpPr/>
        <p:nvPr/>
      </p:nvGrpSpPr>
      <p:grpSpPr>
        <a:xfrm>
          <a:off x="0" y="0"/>
          <a:ext cx="0" cy="0"/>
          <a:chOff x="0" y="0"/>
          <a:chExt cx="0" cy="0"/>
        </a:xfrm>
      </p:grpSpPr>
      <p:sp>
        <p:nvSpPr>
          <p:cNvPr id="530" name="Google Shape;5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31" name="Google Shape;53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26"/>
          <p:cNvSpPr txBox="1"/>
          <p:nvPr/>
        </p:nvSpPr>
        <p:spPr>
          <a:xfrm>
            <a:off x="165619" y="136525"/>
            <a:ext cx="609755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Noto Sans Symbols"/>
              <a:buChar char="⮚"/>
            </a:pPr>
            <a:r>
              <a:rPr b="1" lang="en-US" sz="1800">
                <a:solidFill>
                  <a:srgbClr val="0F4861"/>
                </a:solidFill>
                <a:latin typeface="Arial"/>
                <a:ea typeface="Arial"/>
                <a:cs typeface="Arial"/>
                <a:sym typeface="Arial"/>
              </a:rPr>
              <a:t>Guarantee </a:t>
            </a:r>
            <a:r>
              <a:rPr b="1" lang="en-US" sz="2000">
                <a:solidFill>
                  <a:srgbClr val="0F4861"/>
                </a:solidFill>
                <a:latin typeface="Arial"/>
                <a:ea typeface="Arial"/>
                <a:cs typeface="Arial"/>
                <a:sym typeface="Arial"/>
              </a:rPr>
              <a:t>transactions</a:t>
            </a:r>
            <a:r>
              <a:rPr b="1" lang="en-US" sz="1800">
                <a:solidFill>
                  <a:srgbClr val="0F4861"/>
                </a:solidFill>
                <a:latin typeface="Arial"/>
                <a:ea typeface="Arial"/>
                <a:cs typeface="Arial"/>
                <a:sym typeface="Arial"/>
              </a:rPr>
              <a:t> (continue)</a:t>
            </a:r>
            <a:endParaRPr b="1" sz="1800">
              <a:solidFill>
                <a:srgbClr val="0F4861"/>
              </a:solidFill>
              <a:latin typeface="Arial"/>
              <a:ea typeface="Arial"/>
              <a:cs typeface="Arial"/>
              <a:sym typeface="Arial"/>
            </a:endParaRPr>
          </a:p>
        </p:txBody>
      </p:sp>
      <p:sp>
        <p:nvSpPr>
          <p:cNvPr id="533" name="Google Shape;533;p26"/>
          <p:cNvSpPr txBox="1"/>
          <p:nvPr/>
        </p:nvSpPr>
        <p:spPr>
          <a:xfrm>
            <a:off x="532118" y="731676"/>
            <a:ext cx="4609049" cy="5249567"/>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Create a regular invoice in the class of invoice and put the main information, especially the exact customer we used In the guarantee invoice.</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Put the guarantee transaction number in the commitment space in the near bottom of the main screen by pressing on the 3 dots beside it.</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Go to lines window and fill the invoice lines.</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Go back and press incomplete, tools, create accounting final post.</a:t>
            </a:r>
            <a:endParaRPr/>
          </a:p>
          <a:p>
            <a:pPr indent="-342900" lvl="0" marL="342900" marR="0" rtl="0" algn="l">
              <a:lnSpc>
                <a:spcPct val="90000"/>
              </a:lnSpc>
              <a:spcBef>
                <a:spcPts val="1000"/>
              </a:spcBef>
              <a:spcAft>
                <a:spcPts val="0"/>
              </a:spcAft>
              <a:buClr>
                <a:srgbClr val="0F4861"/>
              </a:buClr>
              <a:buSzPts val="1700"/>
              <a:buFont typeface="Play"/>
              <a:buAutoNum type="arabicPeriod" startAt="5"/>
            </a:pPr>
            <a:r>
              <a:rPr lang="en-US" sz="1700">
                <a:solidFill>
                  <a:srgbClr val="0F4861"/>
                </a:solidFill>
                <a:latin typeface="Play"/>
                <a:ea typeface="Play"/>
                <a:cs typeface="Play"/>
                <a:sym typeface="Play"/>
              </a:rPr>
              <a:t>To view the effect of the guarantee transaction go back to the guarantee transaction and press on the details button on the top right of the screen.</a:t>
            </a:r>
            <a:endParaRPr/>
          </a:p>
          <a:p>
            <a:pPr indent="-127000" lvl="0" marL="228600" marR="0" rtl="0" algn="l">
              <a:lnSpc>
                <a:spcPct val="90000"/>
              </a:lnSpc>
              <a:spcBef>
                <a:spcPts val="100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p:txBody>
      </p:sp>
      <p:pic>
        <p:nvPicPr>
          <p:cNvPr descr="A screenshot of a computer&#10;&#10;Description automatically generated" id="534" name="Google Shape;534;p26"/>
          <p:cNvPicPr preferRelativeResize="0"/>
          <p:nvPr>
            <p:ph idx="1" type="body"/>
          </p:nvPr>
        </p:nvPicPr>
        <p:blipFill rotWithShape="1">
          <a:blip r:embed="rId4">
            <a:alphaModFix/>
          </a:blip>
          <a:srcRect b="23200" l="0" r="35327" t="3525"/>
          <a:stretch/>
        </p:blipFill>
        <p:spPr>
          <a:xfrm>
            <a:off x="5066522" y="859763"/>
            <a:ext cx="6945085" cy="4993391"/>
          </a:xfrm>
          <a:prstGeom prst="rect">
            <a:avLst/>
          </a:prstGeom>
          <a:noFill/>
          <a:ln>
            <a:noFill/>
          </a:ln>
        </p:spPr>
      </p:pic>
      <p:pic>
        <p:nvPicPr>
          <p:cNvPr descr="A screenshot of a computer&#10;&#10;Description automatically generated" id="535" name="Google Shape;535;p26"/>
          <p:cNvPicPr preferRelativeResize="0"/>
          <p:nvPr/>
        </p:nvPicPr>
        <p:blipFill rotWithShape="1">
          <a:blip r:embed="rId5">
            <a:alphaModFix/>
          </a:blip>
          <a:srcRect b="21140" l="0" r="33417" t="3999"/>
          <a:stretch/>
        </p:blipFill>
        <p:spPr>
          <a:xfrm>
            <a:off x="5066522" y="876757"/>
            <a:ext cx="6945085" cy="4976397"/>
          </a:xfrm>
          <a:prstGeom prst="rect">
            <a:avLst/>
          </a:prstGeom>
          <a:noFill/>
          <a:ln>
            <a:noFill/>
          </a:ln>
        </p:spPr>
      </p:pic>
      <p:pic>
        <p:nvPicPr>
          <p:cNvPr descr="A screenshot of a computer&#10;&#10;Description automatically generated" id="536" name="Google Shape;536;p26"/>
          <p:cNvPicPr preferRelativeResize="0"/>
          <p:nvPr/>
        </p:nvPicPr>
        <p:blipFill rotWithShape="1">
          <a:blip r:embed="rId6">
            <a:alphaModFix/>
          </a:blip>
          <a:srcRect b="10221" l="0" r="35167" t="3852"/>
          <a:stretch/>
        </p:blipFill>
        <p:spPr>
          <a:xfrm>
            <a:off x="5066522" y="876756"/>
            <a:ext cx="6945085" cy="49763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500"/>
                                        <p:tgtEl>
                                          <p:spTgt spid="5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500"/>
                                        <p:tgtEl>
                                          <p:spTgt spid="5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42" name="Google Shape;54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p27"/>
          <p:cNvSpPr txBox="1"/>
          <p:nvPr/>
        </p:nvSpPr>
        <p:spPr>
          <a:xfrm>
            <a:off x="165619" y="136525"/>
            <a:ext cx="609755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Accounting</a:t>
            </a:r>
            <a:r>
              <a:rPr lang="en-US" sz="2000">
                <a:solidFill>
                  <a:schemeClr val="dk1"/>
                </a:solidFill>
                <a:latin typeface="Arial"/>
                <a:ea typeface="Arial"/>
                <a:cs typeface="Arial"/>
                <a:sym typeface="Arial"/>
              </a:rPr>
              <a:t> </a:t>
            </a:r>
            <a:r>
              <a:rPr b="1" lang="en-US" sz="2000">
                <a:solidFill>
                  <a:srgbClr val="0F4861"/>
                </a:solidFill>
                <a:latin typeface="Arial"/>
                <a:ea typeface="Arial"/>
                <a:cs typeface="Arial"/>
                <a:sym typeface="Arial"/>
              </a:rPr>
              <a:t>rules:</a:t>
            </a:r>
            <a:endParaRPr b="1" sz="2000">
              <a:solidFill>
                <a:srgbClr val="0F4861"/>
              </a:solidFill>
              <a:latin typeface="Arial"/>
              <a:ea typeface="Arial"/>
              <a:cs typeface="Arial"/>
              <a:sym typeface="Arial"/>
            </a:endParaRPr>
          </a:p>
        </p:txBody>
      </p:sp>
      <p:sp>
        <p:nvSpPr>
          <p:cNvPr id="544" name="Google Shape;544;p27"/>
          <p:cNvSpPr txBox="1"/>
          <p:nvPr/>
        </p:nvSpPr>
        <p:spPr>
          <a:xfrm>
            <a:off x="482580" y="728991"/>
            <a:ext cx="5086824" cy="5400018"/>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From the navigator go to setup then transactions then accounting rules to Create an accounting rule.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Fill the main information and the percentages of the rule and press save.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transactions main screen and create a regular transaction in class of invoice then choose in advance from invoices rule choices in the near bottom of the main screen.</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lines window and fill the invoice lines.</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From the navigator go to setup then transactions then accounting rules to Create an accounting rule.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Fill the main information and the percentages of the rule and press save.</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transactions main screen and create a regular transaction in class of invoice then choose in advance from invoices rule choices in the near bottom of the main screen.</a:t>
            </a:r>
            <a:endParaRPr/>
          </a:p>
          <a:p>
            <a:pPr indent="-342900" lvl="0" marL="342900" marR="0" rtl="0" algn="l">
              <a:lnSpc>
                <a:spcPct val="90000"/>
              </a:lnSpc>
              <a:spcBef>
                <a:spcPts val="1000"/>
              </a:spcBef>
              <a:spcAft>
                <a:spcPts val="0"/>
              </a:spcAft>
              <a:buClr>
                <a:srgbClr val="0F4861"/>
              </a:buClr>
              <a:buSzPts val="1700"/>
              <a:buFont typeface="Play"/>
              <a:buAutoNum type="arabicPeriod"/>
            </a:pPr>
            <a:r>
              <a:rPr lang="en-US" sz="1700">
                <a:solidFill>
                  <a:srgbClr val="0F4861"/>
                </a:solidFill>
                <a:latin typeface="Play"/>
                <a:ea typeface="Play"/>
                <a:cs typeface="Play"/>
                <a:sym typeface="Play"/>
              </a:rPr>
              <a:t>Go to lines window and fill the invoice lines.</a:t>
            </a:r>
            <a:endParaRPr/>
          </a:p>
          <a:p>
            <a:pPr indent="-241300" lvl="0" marL="342900" marR="0" rtl="0" algn="l">
              <a:lnSpc>
                <a:spcPct val="90000"/>
              </a:lnSpc>
              <a:spcBef>
                <a:spcPts val="1000"/>
              </a:spcBef>
              <a:spcAft>
                <a:spcPts val="0"/>
              </a:spcAft>
              <a:buClr>
                <a:schemeClr val="dk1"/>
              </a:buClr>
              <a:buSzPts val="1600"/>
              <a:buFont typeface="Play"/>
              <a:buNone/>
            </a:pPr>
            <a:r>
              <a:t/>
            </a:r>
            <a:endParaRPr sz="1600">
              <a:solidFill>
                <a:schemeClr val="dk1"/>
              </a:solidFill>
              <a:latin typeface="Arial"/>
              <a:ea typeface="Arial"/>
              <a:cs typeface="Arial"/>
              <a:sym typeface="Arial"/>
            </a:endParaRPr>
          </a:p>
          <a:p>
            <a:pPr indent="-241300" lvl="0" marL="342900" marR="0" rtl="0" algn="l">
              <a:lnSpc>
                <a:spcPct val="90000"/>
              </a:lnSpc>
              <a:spcBef>
                <a:spcPts val="1000"/>
              </a:spcBef>
              <a:spcAft>
                <a:spcPts val="0"/>
              </a:spcAft>
              <a:buClr>
                <a:schemeClr val="dk1"/>
              </a:buClr>
              <a:buSzPts val="1600"/>
              <a:buFont typeface="Play"/>
              <a:buNone/>
            </a:pPr>
            <a:r>
              <a:t/>
            </a:r>
            <a:endParaRPr sz="1600">
              <a:solidFill>
                <a:schemeClr val="dk1"/>
              </a:solidFill>
              <a:latin typeface="Arial"/>
              <a:ea typeface="Arial"/>
              <a:cs typeface="Arial"/>
              <a:sym typeface="Arial"/>
            </a:endParaRPr>
          </a:p>
          <a:p>
            <a:pPr indent="-241300" lvl="0" marL="342900" marR="0" rtl="0" algn="l">
              <a:lnSpc>
                <a:spcPct val="90000"/>
              </a:lnSpc>
              <a:spcBef>
                <a:spcPts val="1000"/>
              </a:spcBef>
              <a:spcAft>
                <a:spcPts val="0"/>
              </a:spcAft>
              <a:buClr>
                <a:schemeClr val="dk1"/>
              </a:buClr>
              <a:buSzPts val="1600"/>
              <a:buFont typeface="Play"/>
              <a:buNone/>
            </a:pPr>
            <a:r>
              <a:t/>
            </a:r>
            <a:endParaRPr sz="1600">
              <a:solidFill>
                <a:schemeClr val="dk1"/>
              </a:solidFill>
              <a:latin typeface="Arial"/>
              <a:ea typeface="Arial"/>
              <a:cs typeface="Arial"/>
              <a:sym typeface="Arial"/>
            </a:endParaRPr>
          </a:p>
          <a:p>
            <a:pPr indent="-241300" lvl="0" marL="342900" marR="0" rtl="0" algn="l">
              <a:lnSpc>
                <a:spcPct val="90000"/>
              </a:lnSpc>
              <a:spcBef>
                <a:spcPts val="1000"/>
              </a:spcBef>
              <a:spcAft>
                <a:spcPts val="0"/>
              </a:spcAft>
              <a:buClr>
                <a:schemeClr val="dk1"/>
              </a:buClr>
              <a:buSzPts val="1600"/>
              <a:buFont typeface="Play"/>
              <a:buNone/>
            </a:pPr>
            <a:r>
              <a:t/>
            </a:r>
            <a:endParaRPr sz="1600">
              <a:solidFill>
                <a:schemeClr val="dk1"/>
              </a:solidFill>
              <a:latin typeface="Arial"/>
              <a:ea typeface="Arial"/>
              <a:cs typeface="Arial"/>
              <a:sym typeface="Arial"/>
            </a:endParaRPr>
          </a:p>
          <a:p>
            <a:pPr indent="-241300" lvl="0" marL="342900" marR="0" rtl="0" algn="l">
              <a:lnSpc>
                <a:spcPct val="90000"/>
              </a:lnSpc>
              <a:spcBef>
                <a:spcPts val="1000"/>
              </a:spcBef>
              <a:spcAft>
                <a:spcPts val="0"/>
              </a:spcAft>
              <a:buClr>
                <a:schemeClr val="dk1"/>
              </a:buClr>
              <a:buSzPts val="1600"/>
              <a:buFont typeface="Play"/>
              <a:buNone/>
            </a:pPr>
            <a:r>
              <a:t/>
            </a:r>
            <a:endParaRPr sz="1600">
              <a:solidFill>
                <a:schemeClr val="dk1"/>
              </a:solidFill>
              <a:latin typeface="Arial"/>
              <a:ea typeface="Arial"/>
              <a:cs typeface="Arial"/>
              <a:sym typeface="Arial"/>
            </a:endParaRPr>
          </a:p>
        </p:txBody>
      </p:sp>
      <p:pic>
        <p:nvPicPr>
          <p:cNvPr descr="A computer screen shot of a computer&#10;&#10;Description automatically generated" id="545" name="Google Shape;545;p27"/>
          <p:cNvPicPr preferRelativeResize="0"/>
          <p:nvPr>
            <p:ph idx="1" type="body"/>
          </p:nvPr>
        </p:nvPicPr>
        <p:blipFill rotWithShape="1">
          <a:blip r:embed="rId3">
            <a:alphaModFix/>
          </a:blip>
          <a:srcRect b="37723" l="0" r="55694" t="3314"/>
          <a:stretch/>
        </p:blipFill>
        <p:spPr>
          <a:xfrm>
            <a:off x="5476875" y="728991"/>
            <a:ext cx="6715125" cy="5071734"/>
          </a:xfrm>
          <a:prstGeom prst="rect">
            <a:avLst/>
          </a:prstGeom>
          <a:noFill/>
          <a:ln>
            <a:noFill/>
          </a:ln>
        </p:spPr>
      </p:pic>
      <p:pic>
        <p:nvPicPr>
          <p:cNvPr descr="A screenshot of a computer&#10;&#10;Description automatically generated" id="546" name="Google Shape;546;p27"/>
          <p:cNvPicPr preferRelativeResize="0"/>
          <p:nvPr/>
        </p:nvPicPr>
        <p:blipFill rotWithShape="1">
          <a:blip r:embed="rId4">
            <a:alphaModFix/>
          </a:blip>
          <a:srcRect b="22920" l="0" r="34969" t="4051"/>
          <a:stretch/>
        </p:blipFill>
        <p:spPr>
          <a:xfrm>
            <a:off x="5474556" y="728991"/>
            <a:ext cx="6717444" cy="5071733"/>
          </a:xfrm>
          <a:prstGeom prst="rect">
            <a:avLst/>
          </a:prstGeom>
          <a:noFill/>
          <a:ln>
            <a:noFill/>
          </a:ln>
        </p:spPr>
      </p:pic>
      <p:pic>
        <p:nvPicPr>
          <p:cNvPr descr="A screenshot of a computer&#10;&#10;Description automatically generated" id="547" name="Google Shape;547;p27"/>
          <p:cNvPicPr preferRelativeResize="0"/>
          <p:nvPr/>
        </p:nvPicPr>
        <p:blipFill rotWithShape="1">
          <a:blip r:embed="rId5">
            <a:alphaModFix/>
          </a:blip>
          <a:srcRect b="23090" l="0" r="33069" t="3880"/>
          <a:stretch/>
        </p:blipFill>
        <p:spPr>
          <a:xfrm>
            <a:off x="5472237" y="728991"/>
            <a:ext cx="6715125" cy="5071734"/>
          </a:xfrm>
          <a:prstGeom prst="rect">
            <a:avLst/>
          </a:prstGeom>
          <a:noFill/>
          <a:ln>
            <a:noFill/>
          </a:ln>
        </p:spPr>
      </p:pic>
      <p:pic>
        <p:nvPicPr>
          <p:cNvPr descr="A screenshot of a computer&#10;&#10;Description automatically generated" id="548" name="Google Shape;548;p27"/>
          <p:cNvPicPr preferRelativeResize="0"/>
          <p:nvPr/>
        </p:nvPicPr>
        <p:blipFill rotWithShape="1">
          <a:blip r:embed="rId6">
            <a:alphaModFix/>
          </a:blip>
          <a:srcRect b="21061" l="0" r="32838" t="2315"/>
          <a:stretch/>
        </p:blipFill>
        <p:spPr>
          <a:xfrm>
            <a:off x="5467599" y="728990"/>
            <a:ext cx="6715124" cy="5071732"/>
          </a:xfrm>
          <a:prstGeom prst="rect">
            <a:avLst/>
          </a:prstGeom>
          <a:noFill/>
          <a:ln>
            <a:noFill/>
          </a:ln>
        </p:spPr>
      </p:pic>
      <p:pic>
        <p:nvPicPr>
          <p:cNvPr descr="A screenshot of a computer&#10;&#10;Description automatically generated" id="549" name="Google Shape;549;p27"/>
          <p:cNvPicPr preferRelativeResize="0"/>
          <p:nvPr/>
        </p:nvPicPr>
        <p:blipFill rotWithShape="1">
          <a:blip r:embed="rId7">
            <a:alphaModFix/>
          </a:blip>
          <a:srcRect b="22589" l="0" r="26" t="0"/>
          <a:stretch/>
        </p:blipFill>
        <p:spPr>
          <a:xfrm>
            <a:off x="5458322" y="728987"/>
            <a:ext cx="6733678" cy="50717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500"/>
                                        <p:tgtEl>
                                          <p:spTgt spid="5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500"/>
                                        <p:tgtEl>
                                          <p:spTgt spid="5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500"/>
                                        <p:tgtEl>
                                          <p:spTgt spid="5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500"/>
                                        <p:tgtEl>
                                          <p:spTgt spid="5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55" name="Google Shape;55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6" name="Google Shape;556;p28"/>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757575"/>
                </a:solidFill>
                <a:latin typeface="Arial"/>
                <a:ea typeface="Arial"/>
                <a:cs typeface="Arial"/>
                <a:sym typeface="Arial"/>
              </a:rPr>
              <a:t>25/10/2024</a:t>
            </a:r>
            <a:endParaRPr sz="1200">
              <a:solidFill>
                <a:srgbClr val="757575"/>
              </a:solidFill>
              <a:latin typeface="Arial"/>
              <a:ea typeface="Arial"/>
              <a:cs typeface="Arial"/>
              <a:sym typeface="Arial"/>
            </a:endParaRPr>
          </a:p>
        </p:txBody>
      </p:sp>
      <p:sp>
        <p:nvSpPr>
          <p:cNvPr id="557" name="Google Shape;557;p28"/>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757575"/>
                </a:solidFill>
                <a:latin typeface="Arial"/>
                <a:ea typeface="Arial"/>
                <a:cs typeface="Arial"/>
                <a:sym typeface="Arial"/>
              </a:rPr>
              <a:t>‹#›</a:t>
            </a:fld>
            <a:endParaRPr sz="1200">
              <a:solidFill>
                <a:srgbClr val="757575"/>
              </a:solidFill>
              <a:latin typeface="Arial"/>
              <a:ea typeface="Arial"/>
              <a:cs typeface="Arial"/>
              <a:sym typeface="Arial"/>
            </a:endParaRPr>
          </a:p>
        </p:txBody>
      </p:sp>
      <p:sp>
        <p:nvSpPr>
          <p:cNvPr id="558" name="Google Shape;558;p28"/>
          <p:cNvSpPr txBox="1"/>
          <p:nvPr/>
        </p:nvSpPr>
        <p:spPr>
          <a:xfrm>
            <a:off x="-1" y="80539"/>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Invoice Rule:</a:t>
            </a:r>
            <a:endParaRPr/>
          </a:p>
        </p:txBody>
      </p:sp>
      <p:sp>
        <p:nvSpPr>
          <p:cNvPr id="559" name="Google Shape;559;p28"/>
          <p:cNvSpPr txBox="1"/>
          <p:nvPr/>
        </p:nvSpPr>
        <p:spPr>
          <a:xfrm>
            <a:off x="446323" y="450548"/>
            <a:ext cx="43869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There are three ways to distribute the amounts and there are two invoices(in advance) and (in arrears)</a:t>
            </a:r>
            <a:endParaRPr/>
          </a:p>
        </p:txBody>
      </p:sp>
      <p:sp>
        <p:nvSpPr>
          <p:cNvPr id="560" name="Google Shape;560;p28"/>
          <p:cNvSpPr txBox="1"/>
          <p:nvPr/>
        </p:nvSpPr>
        <p:spPr>
          <a:xfrm>
            <a:off x="446323" y="1375961"/>
            <a:ext cx="438693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first step of distributing the amount on the invoice with the first type of invoices</a:t>
            </a:r>
            <a:endParaRPr/>
          </a:p>
        </p:txBody>
      </p:sp>
      <p:sp>
        <p:nvSpPr>
          <p:cNvPr id="561" name="Google Shape;561;p28"/>
          <p:cNvSpPr txBox="1"/>
          <p:nvPr/>
        </p:nvSpPr>
        <p:spPr>
          <a:xfrm>
            <a:off x="286910" y="4153678"/>
            <a:ext cx="49382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put the rule that we created then save the transaction</a:t>
            </a:r>
            <a:endParaRPr/>
          </a:p>
        </p:txBody>
      </p:sp>
      <p:sp>
        <p:nvSpPr>
          <p:cNvPr id="562" name="Google Shape;562;p28"/>
          <p:cNvSpPr txBox="1"/>
          <p:nvPr/>
        </p:nvSpPr>
        <p:spPr>
          <a:xfrm>
            <a:off x="286910" y="5764583"/>
            <a:ext cx="43869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invoice is in the first duration </a:t>
            </a:r>
            <a:endParaRPr/>
          </a:p>
        </p:txBody>
      </p:sp>
      <p:sp>
        <p:nvSpPr>
          <p:cNvPr id="563" name="Google Shape;563;p28"/>
          <p:cNvSpPr txBox="1"/>
          <p:nvPr/>
        </p:nvSpPr>
        <p:spPr>
          <a:xfrm>
            <a:off x="286910" y="2222403"/>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564" name="Google Shape;564;p28"/>
          <p:cNvSpPr txBox="1"/>
          <p:nvPr/>
        </p:nvSpPr>
        <p:spPr>
          <a:xfrm>
            <a:off x="584344" y="2570266"/>
            <a:ext cx="785327" cy="646331"/>
          </a:xfrm>
          <a:prstGeom prst="rect">
            <a:avLst/>
          </a:prstGeom>
          <a:blipFill rotWithShape="1">
            <a:blip r:embed="rId3">
              <a:alphaModFix/>
            </a:blip>
            <a:stretch>
              <a:fillRect b="0" l="-6975" r="-3875" t="-47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565" name="Google Shape;565;p28"/>
          <p:cNvSpPr txBox="1"/>
          <p:nvPr/>
        </p:nvSpPr>
        <p:spPr>
          <a:xfrm>
            <a:off x="1675238" y="2575704"/>
            <a:ext cx="2164711" cy="369332"/>
          </a:xfrm>
          <a:prstGeom prst="rect">
            <a:avLst/>
          </a:prstGeom>
          <a:blipFill rotWithShape="1">
            <a:blip r:embed="rId4">
              <a:alphaModFix/>
            </a:blip>
            <a:stretch>
              <a:fillRect b="-28331" l="-2533" r="0" t="-8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566" name="Google Shape;566;p28"/>
          <p:cNvSpPr txBox="1"/>
          <p:nvPr/>
        </p:nvSpPr>
        <p:spPr>
          <a:xfrm>
            <a:off x="3860748" y="2578925"/>
            <a:ext cx="19893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Fixed schedule</a:t>
            </a:r>
            <a:endParaRPr b="0" sz="1800">
              <a:solidFill>
                <a:srgbClr val="0F4861"/>
              </a:solidFill>
              <a:latin typeface="Arial"/>
              <a:ea typeface="Arial"/>
              <a:cs typeface="Arial"/>
              <a:sym typeface="Arial"/>
            </a:endParaRPr>
          </a:p>
        </p:txBody>
      </p:sp>
      <p:cxnSp>
        <p:nvCxnSpPr>
          <p:cNvPr id="567" name="Google Shape;567;p28"/>
          <p:cNvCxnSpPr/>
          <p:nvPr/>
        </p:nvCxnSpPr>
        <p:spPr>
          <a:xfrm flipH="1" rot="10800000">
            <a:off x="1271698" y="2782466"/>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68" name="Google Shape;568;p28"/>
          <p:cNvCxnSpPr/>
          <p:nvPr/>
        </p:nvCxnSpPr>
        <p:spPr>
          <a:xfrm flipH="1" rot="10800000">
            <a:off x="3427077" y="2776283"/>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569" name="Google Shape;569;p28"/>
          <p:cNvSpPr txBox="1"/>
          <p:nvPr/>
        </p:nvSpPr>
        <p:spPr>
          <a:xfrm>
            <a:off x="286910" y="2969438"/>
            <a:ext cx="49382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create the first rule and test it in a transaction and then save this transaction and then from the navigator:</a:t>
            </a:r>
            <a:endParaRPr/>
          </a:p>
        </p:txBody>
      </p:sp>
      <p:sp>
        <p:nvSpPr>
          <p:cNvPr id="570" name="Google Shape;570;p28"/>
          <p:cNvSpPr txBox="1"/>
          <p:nvPr/>
        </p:nvSpPr>
        <p:spPr>
          <a:xfrm>
            <a:off x="557497" y="3821774"/>
            <a:ext cx="1408926" cy="646331"/>
          </a:xfrm>
          <a:prstGeom prst="rect">
            <a:avLst/>
          </a:prstGeom>
          <a:blipFill rotWithShape="1">
            <a:blip r:embed="rId5">
              <a:alphaModFix/>
            </a:blip>
            <a:stretch>
              <a:fillRect b="0" l="-3447" r="0" t="-47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571" name="Google Shape;571;p28"/>
          <p:cNvSpPr txBox="1"/>
          <p:nvPr/>
        </p:nvSpPr>
        <p:spPr>
          <a:xfrm>
            <a:off x="2225334" y="3827212"/>
            <a:ext cx="1786815" cy="369332"/>
          </a:xfrm>
          <a:prstGeom prst="rect">
            <a:avLst/>
          </a:prstGeom>
          <a:blipFill rotWithShape="1">
            <a:blip r:embed="rId6">
              <a:alphaModFix/>
            </a:blip>
            <a:stretch>
              <a:fillRect b="-28331" l="-2729" r="0" t="-8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572" name="Google Shape;572;p28"/>
          <p:cNvSpPr txBox="1"/>
          <p:nvPr/>
        </p:nvSpPr>
        <p:spPr>
          <a:xfrm>
            <a:off x="4007881" y="3821773"/>
            <a:ext cx="2101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(Line Items/rules)</a:t>
            </a:r>
            <a:endParaRPr b="0" sz="1800">
              <a:solidFill>
                <a:srgbClr val="0F4861"/>
              </a:solidFill>
              <a:latin typeface="Arial"/>
              <a:ea typeface="Arial"/>
              <a:cs typeface="Arial"/>
              <a:sym typeface="Arial"/>
            </a:endParaRPr>
          </a:p>
        </p:txBody>
      </p:sp>
      <p:cxnSp>
        <p:nvCxnSpPr>
          <p:cNvPr id="573" name="Google Shape;573;p28"/>
          <p:cNvCxnSpPr/>
          <p:nvPr/>
        </p:nvCxnSpPr>
        <p:spPr>
          <a:xfrm flipH="1" rot="10800000">
            <a:off x="1831125" y="4033974"/>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74" name="Google Shape;574;p28"/>
          <p:cNvCxnSpPr/>
          <p:nvPr/>
        </p:nvCxnSpPr>
        <p:spPr>
          <a:xfrm flipH="1" rot="10800000">
            <a:off x="3594614" y="4027791"/>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575" name="Google Shape;575;p28"/>
          <p:cNvSpPr txBox="1"/>
          <p:nvPr/>
        </p:nvSpPr>
        <p:spPr>
          <a:xfrm>
            <a:off x="584344" y="5055544"/>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576" name="Google Shape;576;p28"/>
          <p:cNvCxnSpPr/>
          <p:nvPr/>
        </p:nvCxnSpPr>
        <p:spPr>
          <a:xfrm flipH="1" rot="10800000">
            <a:off x="1213747" y="5267200"/>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577" name="Google Shape;577;p28"/>
          <p:cNvSpPr txBox="1"/>
          <p:nvPr/>
        </p:nvSpPr>
        <p:spPr>
          <a:xfrm>
            <a:off x="1746381" y="5055544"/>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578" name="Google Shape;578;p28"/>
          <p:cNvSpPr txBox="1"/>
          <p:nvPr/>
        </p:nvSpPr>
        <p:spPr>
          <a:xfrm>
            <a:off x="584344" y="5324759"/>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579" name="Google Shape;579;p28"/>
          <p:cNvCxnSpPr/>
          <p:nvPr/>
        </p:nvCxnSpPr>
        <p:spPr>
          <a:xfrm flipH="1" rot="10800000">
            <a:off x="1213747" y="5536415"/>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580" name="Google Shape;580;p28"/>
          <p:cNvSpPr txBox="1"/>
          <p:nvPr/>
        </p:nvSpPr>
        <p:spPr>
          <a:xfrm>
            <a:off x="1746381" y="5324759"/>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pic>
        <p:nvPicPr>
          <p:cNvPr id="581" name="Google Shape;581;p28"/>
          <p:cNvPicPr preferRelativeResize="0"/>
          <p:nvPr/>
        </p:nvPicPr>
        <p:blipFill rotWithShape="1">
          <a:blip r:embed="rId7">
            <a:alphaModFix/>
          </a:blip>
          <a:srcRect b="0" l="0" r="0" t="0"/>
          <a:stretch/>
        </p:blipFill>
        <p:spPr>
          <a:xfrm>
            <a:off x="6104921" y="339811"/>
            <a:ext cx="5911711" cy="5753572"/>
          </a:xfrm>
          <a:prstGeom prst="rect">
            <a:avLst/>
          </a:prstGeom>
          <a:noFill/>
          <a:ln>
            <a:noFill/>
          </a:ln>
        </p:spPr>
      </p:pic>
      <p:pic>
        <p:nvPicPr>
          <p:cNvPr id="582" name="Google Shape;582;p28"/>
          <p:cNvPicPr preferRelativeResize="0"/>
          <p:nvPr/>
        </p:nvPicPr>
        <p:blipFill rotWithShape="1">
          <a:blip r:embed="rId8">
            <a:alphaModFix/>
          </a:blip>
          <a:srcRect b="5748" l="0" r="0" t="0"/>
          <a:stretch/>
        </p:blipFill>
        <p:spPr>
          <a:xfrm>
            <a:off x="6096001" y="339811"/>
            <a:ext cx="5920631" cy="5752772"/>
          </a:xfrm>
          <a:prstGeom prst="rect">
            <a:avLst/>
          </a:prstGeom>
          <a:noFill/>
          <a:ln>
            <a:noFill/>
          </a:ln>
        </p:spPr>
      </p:pic>
      <p:pic>
        <p:nvPicPr>
          <p:cNvPr id="583" name="Google Shape;583;p28"/>
          <p:cNvPicPr preferRelativeResize="0"/>
          <p:nvPr/>
        </p:nvPicPr>
        <p:blipFill rotWithShape="1">
          <a:blip r:embed="rId9">
            <a:alphaModFix/>
          </a:blip>
          <a:srcRect b="2694" l="0" r="0" t="0"/>
          <a:stretch/>
        </p:blipFill>
        <p:spPr>
          <a:xfrm>
            <a:off x="6087081" y="339411"/>
            <a:ext cx="5929552" cy="5751972"/>
          </a:xfrm>
          <a:prstGeom prst="rect">
            <a:avLst/>
          </a:prstGeom>
          <a:noFill/>
          <a:ln>
            <a:noFill/>
          </a:ln>
        </p:spPr>
      </p:pic>
      <p:pic>
        <p:nvPicPr>
          <p:cNvPr id="584" name="Google Shape;584;p28"/>
          <p:cNvPicPr preferRelativeResize="0"/>
          <p:nvPr/>
        </p:nvPicPr>
        <p:blipFill rotWithShape="1">
          <a:blip r:embed="rId10">
            <a:alphaModFix/>
          </a:blip>
          <a:srcRect b="0" l="0" r="0" t="0"/>
          <a:stretch/>
        </p:blipFill>
        <p:spPr>
          <a:xfrm>
            <a:off x="6095231" y="337811"/>
            <a:ext cx="5939241" cy="5753572"/>
          </a:xfrm>
          <a:prstGeom prst="rect">
            <a:avLst/>
          </a:prstGeom>
          <a:noFill/>
          <a:ln>
            <a:noFill/>
          </a:ln>
        </p:spPr>
      </p:pic>
      <p:pic>
        <p:nvPicPr>
          <p:cNvPr id="585" name="Google Shape;585;p28"/>
          <p:cNvPicPr preferRelativeResize="0"/>
          <p:nvPr/>
        </p:nvPicPr>
        <p:blipFill rotWithShape="1">
          <a:blip r:embed="rId11">
            <a:alphaModFix/>
          </a:blip>
          <a:srcRect b="0" l="0" r="0" t="0"/>
          <a:stretch/>
        </p:blipFill>
        <p:spPr>
          <a:xfrm>
            <a:off x="6095230" y="335810"/>
            <a:ext cx="5947391" cy="5751971"/>
          </a:xfrm>
          <a:prstGeom prst="rect">
            <a:avLst/>
          </a:prstGeom>
          <a:noFill/>
          <a:ln>
            <a:noFill/>
          </a:ln>
        </p:spPr>
      </p:pic>
      <p:sp>
        <p:nvSpPr>
          <p:cNvPr id="586" name="Google Shape;586;p28"/>
          <p:cNvSpPr txBox="1"/>
          <p:nvPr/>
        </p:nvSpPr>
        <p:spPr>
          <a:xfrm>
            <a:off x="286910" y="4780422"/>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From the menu bar:</a:t>
            </a:r>
            <a:endParaRPr sz="1800">
              <a:solidFill>
                <a:srgbClr val="0F4861"/>
              </a:solidFill>
              <a:latin typeface="Arial"/>
              <a:ea typeface="Arial"/>
              <a:cs typeface="Arial"/>
              <a:sym typeface="Arial"/>
            </a:endParaRPr>
          </a:p>
        </p:txBody>
      </p:sp>
      <p:pic>
        <p:nvPicPr>
          <p:cNvPr id="587" name="Google Shape;587;p28"/>
          <p:cNvPicPr preferRelativeResize="0"/>
          <p:nvPr/>
        </p:nvPicPr>
        <p:blipFill rotWithShape="1">
          <a:blip r:embed="rId12">
            <a:alphaModFix/>
          </a:blip>
          <a:srcRect b="0" l="0" r="0" t="0"/>
          <a:stretch/>
        </p:blipFill>
        <p:spPr>
          <a:xfrm>
            <a:off x="6095229" y="332208"/>
            <a:ext cx="5929552" cy="5751971"/>
          </a:xfrm>
          <a:prstGeom prst="rect">
            <a:avLst/>
          </a:prstGeom>
          <a:noFill/>
          <a:ln>
            <a:noFill/>
          </a:ln>
        </p:spPr>
      </p:pic>
      <p:pic>
        <p:nvPicPr>
          <p:cNvPr id="588" name="Google Shape;588;p28"/>
          <p:cNvPicPr preferRelativeResize="0"/>
          <p:nvPr/>
        </p:nvPicPr>
        <p:blipFill rotWithShape="1">
          <a:blip r:embed="rId13">
            <a:alphaModFix/>
          </a:blip>
          <a:srcRect b="8248" l="0" r="0" t="0"/>
          <a:stretch/>
        </p:blipFill>
        <p:spPr>
          <a:xfrm>
            <a:off x="6085537" y="337810"/>
            <a:ext cx="5947391" cy="576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500"/>
                                        <p:tgtEl>
                                          <p:spTgt spid="5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594" name="Google Shape;59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29"/>
          <p:cNvSpPr txBox="1"/>
          <p:nvPr/>
        </p:nvSpPr>
        <p:spPr>
          <a:xfrm>
            <a:off x="346605" y="571192"/>
            <a:ext cx="438693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first step of distributing the amount on the invoice with the second type of invoices</a:t>
            </a:r>
            <a:endParaRPr/>
          </a:p>
        </p:txBody>
      </p:sp>
      <p:sp>
        <p:nvSpPr>
          <p:cNvPr id="596" name="Google Shape;596;p29"/>
          <p:cNvSpPr txBox="1"/>
          <p:nvPr/>
        </p:nvSpPr>
        <p:spPr>
          <a:xfrm>
            <a:off x="-1" y="80539"/>
            <a:ext cx="529045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Invoice Rule (continue)</a:t>
            </a:r>
            <a:endParaRPr/>
          </a:p>
        </p:txBody>
      </p:sp>
      <p:pic>
        <p:nvPicPr>
          <p:cNvPr id="597" name="Google Shape;597;p29"/>
          <p:cNvPicPr preferRelativeResize="0"/>
          <p:nvPr>
            <p:ph idx="1" type="body"/>
          </p:nvPr>
        </p:nvPicPr>
        <p:blipFill rotWithShape="1">
          <a:blip r:embed="rId3">
            <a:alphaModFix/>
          </a:blip>
          <a:srcRect b="0" l="0" r="0" t="0"/>
          <a:stretch/>
        </p:blipFill>
        <p:spPr>
          <a:xfrm>
            <a:off x="5939118" y="717548"/>
            <a:ext cx="5943598" cy="5638802"/>
          </a:xfrm>
          <a:prstGeom prst="rect">
            <a:avLst/>
          </a:prstGeom>
          <a:noFill/>
          <a:ln>
            <a:noFill/>
          </a:ln>
        </p:spPr>
      </p:pic>
      <p:sp>
        <p:nvSpPr>
          <p:cNvPr id="598" name="Google Shape;598;p29"/>
          <p:cNvSpPr txBox="1"/>
          <p:nvPr/>
        </p:nvSpPr>
        <p:spPr>
          <a:xfrm>
            <a:off x="635855" y="1700192"/>
            <a:ext cx="438693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At this stage we will use (in arrears) not (in advance)In the same invoice as the same customer, but we will choose (in arrears) instead of (in advance) the same item and the same rule</a:t>
            </a:r>
            <a:endParaRPr/>
          </a:p>
        </p:txBody>
      </p:sp>
      <p:pic>
        <p:nvPicPr>
          <p:cNvPr id="599" name="Google Shape;599;p29"/>
          <p:cNvPicPr preferRelativeResize="0"/>
          <p:nvPr/>
        </p:nvPicPr>
        <p:blipFill rotWithShape="1">
          <a:blip r:embed="rId4">
            <a:alphaModFix/>
          </a:blip>
          <a:srcRect b="0" l="0" r="0" t="0"/>
          <a:stretch/>
        </p:blipFill>
        <p:spPr>
          <a:xfrm>
            <a:off x="5939119" y="717548"/>
            <a:ext cx="5943598" cy="5638802"/>
          </a:xfrm>
          <a:prstGeom prst="rect">
            <a:avLst/>
          </a:prstGeom>
          <a:noFill/>
          <a:ln>
            <a:noFill/>
          </a:ln>
        </p:spPr>
      </p:pic>
      <p:pic>
        <p:nvPicPr>
          <p:cNvPr id="600" name="Google Shape;600;p29"/>
          <p:cNvPicPr preferRelativeResize="0"/>
          <p:nvPr/>
        </p:nvPicPr>
        <p:blipFill rotWithShape="1">
          <a:blip r:embed="rId5">
            <a:alphaModFix/>
          </a:blip>
          <a:srcRect b="0" l="0" r="0" t="0"/>
          <a:stretch/>
        </p:blipFill>
        <p:spPr>
          <a:xfrm>
            <a:off x="5939117" y="717548"/>
            <a:ext cx="5943597" cy="5638802"/>
          </a:xfrm>
          <a:prstGeom prst="rect">
            <a:avLst/>
          </a:prstGeom>
          <a:noFill/>
          <a:ln>
            <a:noFill/>
          </a:ln>
        </p:spPr>
      </p:pic>
      <p:sp>
        <p:nvSpPr>
          <p:cNvPr id="601" name="Google Shape;601;p29"/>
          <p:cNvSpPr txBox="1"/>
          <p:nvPr/>
        </p:nvSpPr>
        <p:spPr>
          <a:xfrm>
            <a:off x="933288" y="3580031"/>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02" name="Google Shape;602;p29"/>
          <p:cNvCxnSpPr/>
          <p:nvPr/>
        </p:nvCxnSpPr>
        <p:spPr>
          <a:xfrm flipH="1" rot="10800000">
            <a:off x="1562691" y="3791687"/>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03" name="Google Shape;603;p29"/>
          <p:cNvSpPr txBox="1"/>
          <p:nvPr/>
        </p:nvSpPr>
        <p:spPr>
          <a:xfrm>
            <a:off x="2095325" y="3580031"/>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604" name="Google Shape;604;p29"/>
          <p:cNvSpPr txBox="1"/>
          <p:nvPr/>
        </p:nvSpPr>
        <p:spPr>
          <a:xfrm>
            <a:off x="933288" y="3849246"/>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05" name="Google Shape;605;p29"/>
          <p:cNvCxnSpPr/>
          <p:nvPr/>
        </p:nvCxnSpPr>
        <p:spPr>
          <a:xfrm flipH="1" rot="10800000">
            <a:off x="1562691" y="4060902"/>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06" name="Google Shape;606;p29"/>
          <p:cNvSpPr txBox="1"/>
          <p:nvPr/>
        </p:nvSpPr>
        <p:spPr>
          <a:xfrm>
            <a:off x="2095325" y="3849246"/>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607" name="Google Shape;607;p29"/>
          <p:cNvSpPr txBox="1"/>
          <p:nvPr/>
        </p:nvSpPr>
        <p:spPr>
          <a:xfrm>
            <a:off x="635854" y="3304909"/>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From the menu bar:</a:t>
            </a:r>
            <a:endParaRPr sz="1800">
              <a:solidFill>
                <a:srgbClr val="0F4861"/>
              </a:solidFill>
              <a:latin typeface="Arial"/>
              <a:ea typeface="Arial"/>
              <a:cs typeface="Arial"/>
              <a:sym typeface="Arial"/>
            </a:endParaRPr>
          </a:p>
        </p:txBody>
      </p:sp>
      <p:pic>
        <p:nvPicPr>
          <p:cNvPr id="608" name="Google Shape;608;p29"/>
          <p:cNvPicPr preferRelativeResize="0"/>
          <p:nvPr/>
        </p:nvPicPr>
        <p:blipFill rotWithShape="1">
          <a:blip r:embed="rId6">
            <a:alphaModFix/>
          </a:blip>
          <a:srcRect b="0" l="0" r="0" t="0"/>
          <a:stretch/>
        </p:blipFill>
        <p:spPr>
          <a:xfrm>
            <a:off x="5939115" y="717548"/>
            <a:ext cx="5943597" cy="5638802"/>
          </a:xfrm>
          <a:prstGeom prst="rect">
            <a:avLst/>
          </a:prstGeom>
          <a:noFill/>
          <a:ln>
            <a:noFill/>
          </a:ln>
        </p:spPr>
      </p:pic>
      <p:pic>
        <p:nvPicPr>
          <p:cNvPr id="609" name="Google Shape;609;p29"/>
          <p:cNvPicPr preferRelativeResize="0"/>
          <p:nvPr/>
        </p:nvPicPr>
        <p:blipFill rotWithShape="1">
          <a:blip r:embed="rId7">
            <a:alphaModFix/>
          </a:blip>
          <a:srcRect b="15402" l="0" r="4988" t="0"/>
          <a:stretch/>
        </p:blipFill>
        <p:spPr>
          <a:xfrm>
            <a:off x="5939112" y="717547"/>
            <a:ext cx="5943597" cy="5638801"/>
          </a:xfrm>
          <a:prstGeom prst="rect">
            <a:avLst/>
          </a:prstGeom>
          <a:noFill/>
          <a:ln>
            <a:noFill/>
          </a:ln>
        </p:spPr>
      </p:pic>
      <p:sp>
        <p:nvSpPr>
          <p:cNvPr id="610" name="Google Shape;610;p29"/>
          <p:cNvSpPr txBox="1"/>
          <p:nvPr/>
        </p:nvSpPr>
        <p:spPr>
          <a:xfrm>
            <a:off x="635854" y="4552490"/>
            <a:ext cx="43869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invoice at the end of the duration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500"/>
                                        <p:tgtEl>
                                          <p:spTgt spid="5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500"/>
                                        <p:tgtEl>
                                          <p:spTgt spid="6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nvSpPr>
        <p:spPr>
          <a:xfrm>
            <a:off x="0" y="99391"/>
            <a:ext cx="91634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*First Step is to Choose the “ Receivables” module from the legal entity’s responsibilities. </a:t>
            </a:r>
            <a:endParaRPr sz="1800">
              <a:solidFill>
                <a:srgbClr val="0F4861"/>
              </a:solidFill>
              <a:latin typeface="Arial"/>
              <a:ea typeface="Arial"/>
              <a:cs typeface="Arial"/>
              <a:sym typeface="Arial"/>
            </a:endParaRPr>
          </a:p>
        </p:txBody>
      </p:sp>
      <p:pic>
        <p:nvPicPr>
          <p:cNvPr descr="A screenshot of a computer&#10;&#10;Description automatically generated" id="111" name="Google Shape;111;p3"/>
          <p:cNvPicPr preferRelativeResize="0"/>
          <p:nvPr/>
        </p:nvPicPr>
        <p:blipFill rotWithShape="1">
          <a:blip r:embed="rId3">
            <a:alphaModFix amt="85000"/>
          </a:blip>
          <a:srcRect b="0" l="0" r="0" t="0"/>
          <a:stretch/>
        </p:blipFill>
        <p:spPr>
          <a:xfrm>
            <a:off x="0" y="571498"/>
            <a:ext cx="11282569" cy="6187111"/>
          </a:xfrm>
          <a:prstGeom prst="rect">
            <a:avLst/>
          </a:prstGeom>
          <a:noFill/>
          <a:ln>
            <a:noFill/>
          </a:ln>
        </p:spPr>
      </p:pic>
      <p:sp>
        <p:nvSpPr>
          <p:cNvPr id="112" name="Google Shape;112;p3"/>
          <p:cNvSpPr txBox="1"/>
          <p:nvPr/>
        </p:nvSpPr>
        <p:spPr>
          <a:xfrm>
            <a:off x="5641284" y="2136067"/>
            <a:ext cx="50987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to open the transaction window:</a:t>
            </a:r>
            <a:endParaRPr b="1" sz="1800">
              <a:solidFill>
                <a:schemeClr val="dk1"/>
              </a:solidFill>
              <a:latin typeface="Arial"/>
              <a:ea typeface="Arial"/>
              <a:cs typeface="Arial"/>
              <a:sym typeface="Arial"/>
            </a:endParaRPr>
          </a:p>
        </p:txBody>
      </p:sp>
      <p:sp>
        <p:nvSpPr>
          <p:cNvPr id="113" name="Google Shape;113;p3"/>
          <p:cNvSpPr/>
          <p:nvPr/>
        </p:nvSpPr>
        <p:spPr>
          <a:xfrm>
            <a:off x="919159" y="2745311"/>
            <a:ext cx="745435" cy="159026"/>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3"/>
          <p:cNvSpPr/>
          <p:nvPr/>
        </p:nvSpPr>
        <p:spPr>
          <a:xfrm>
            <a:off x="535022" y="2745311"/>
            <a:ext cx="311285" cy="175098"/>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3"/>
          <p:cNvSpPr txBox="1"/>
          <p:nvPr/>
        </p:nvSpPr>
        <p:spPr>
          <a:xfrm>
            <a:off x="6264595" y="2560808"/>
            <a:ext cx="1926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Transactions</a:t>
            </a:r>
            <a:endParaRPr sz="1800">
              <a:solidFill>
                <a:srgbClr val="0F4861"/>
              </a:solidFill>
              <a:latin typeface="Arial"/>
              <a:ea typeface="Arial"/>
              <a:cs typeface="Arial"/>
              <a:sym typeface="Arial"/>
            </a:endParaRPr>
          </a:p>
        </p:txBody>
      </p:sp>
      <p:pic>
        <p:nvPicPr>
          <p:cNvPr descr="A screenshot of a computer&#10;&#10;Description automatically generated" id="116" name="Google Shape;116;p3"/>
          <p:cNvPicPr preferRelativeResize="0"/>
          <p:nvPr/>
        </p:nvPicPr>
        <p:blipFill rotWithShape="1">
          <a:blip r:embed="rId4">
            <a:alphaModFix/>
          </a:blip>
          <a:srcRect b="0" l="0" r="0" t="0"/>
          <a:stretch/>
        </p:blipFill>
        <p:spPr>
          <a:xfrm>
            <a:off x="413857" y="1599605"/>
            <a:ext cx="4436423" cy="4534874"/>
          </a:xfrm>
          <a:prstGeom prst="rect">
            <a:avLst/>
          </a:prstGeom>
          <a:noFill/>
          <a:ln>
            <a:noFill/>
          </a:ln>
        </p:spPr>
      </p:pic>
      <p:sp>
        <p:nvSpPr>
          <p:cNvPr id="117" name="Google Shape;117;p3"/>
          <p:cNvSpPr/>
          <p:nvPr/>
        </p:nvSpPr>
        <p:spPr>
          <a:xfrm>
            <a:off x="413857" y="2884490"/>
            <a:ext cx="530052" cy="22627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3"/>
          <p:cNvSpPr txBox="1"/>
          <p:nvPr/>
        </p:nvSpPr>
        <p:spPr>
          <a:xfrm>
            <a:off x="6266577" y="3001617"/>
            <a:ext cx="22892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Transactions</a:t>
            </a:r>
            <a:endParaRPr sz="1800">
              <a:solidFill>
                <a:srgbClr val="0F4861"/>
              </a:solidFill>
              <a:latin typeface="Arial"/>
              <a:ea typeface="Arial"/>
              <a:cs typeface="Arial"/>
              <a:sym typeface="Arial"/>
            </a:endParaRPr>
          </a:p>
        </p:txBody>
      </p:sp>
      <p:sp>
        <p:nvSpPr>
          <p:cNvPr id="119" name="Google Shape;119;p3"/>
          <p:cNvSpPr/>
          <p:nvPr/>
        </p:nvSpPr>
        <p:spPr>
          <a:xfrm>
            <a:off x="981075" y="2920409"/>
            <a:ext cx="903795" cy="159026"/>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121" name="Google Shape;1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616" name="Google Shape;61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7" name="Google Shape;617;p30"/>
          <p:cNvSpPr txBox="1"/>
          <p:nvPr/>
        </p:nvSpPr>
        <p:spPr>
          <a:xfrm>
            <a:off x="-1" y="80539"/>
            <a:ext cx="529045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Invoice Rule (continue)</a:t>
            </a:r>
            <a:endParaRPr/>
          </a:p>
        </p:txBody>
      </p:sp>
      <p:sp>
        <p:nvSpPr>
          <p:cNvPr id="618" name="Google Shape;618;p30"/>
          <p:cNvSpPr txBox="1"/>
          <p:nvPr/>
        </p:nvSpPr>
        <p:spPr>
          <a:xfrm>
            <a:off x="346605" y="571192"/>
            <a:ext cx="4393346"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second step of distributing the amount on the invoice with the first type of invoices </a:t>
            </a:r>
            <a:endParaRPr/>
          </a:p>
        </p:txBody>
      </p:sp>
      <p:sp>
        <p:nvSpPr>
          <p:cNvPr id="619" name="Google Shape;619;p30"/>
          <p:cNvSpPr txBox="1"/>
          <p:nvPr/>
        </p:nvSpPr>
        <p:spPr>
          <a:xfrm>
            <a:off x="641473" y="2263613"/>
            <a:ext cx="439334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With the same name with a difference we will choose (variable schedule) instead of (fixed schedule) we will find it is only period then we create a new transaction </a:t>
            </a:r>
            <a:endParaRPr/>
          </a:p>
        </p:txBody>
      </p:sp>
      <p:sp>
        <p:nvSpPr>
          <p:cNvPr id="620" name="Google Shape;620;p30"/>
          <p:cNvSpPr txBox="1"/>
          <p:nvPr/>
        </p:nvSpPr>
        <p:spPr>
          <a:xfrm>
            <a:off x="641473" y="1493383"/>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621" name="Google Shape;621;p30"/>
          <p:cNvSpPr txBox="1"/>
          <p:nvPr/>
        </p:nvSpPr>
        <p:spPr>
          <a:xfrm>
            <a:off x="938907" y="1841246"/>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22" name="Google Shape;622;p30"/>
          <p:cNvSpPr txBox="1"/>
          <p:nvPr/>
        </p:nvSpPr>
        <p:spPr>
          <a:xfrm>
            <a:off x="2029801" y="1846684"/>
            <a:ext cx="2164711" cy="369332"/>
          </a:xfrm>
          <a:prstGeom prst="rect">
            <a:avLst/>
          </a:prstGeom>
          <a:blipFill rotWithShape="1">
            <a:blip r:embed="rId4">
              <a:alphaModFix/>
            </a:blip>
            <a:stretch>
              <a:fillRect b="-26226" l="-2533"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23" name="Google Shape;623;p30"/>
          <p:cNvSpPr txBox="1"/>
          <p:nvPr/>
        </p:nvSpPr>
        <p:spPr>
          <a:xfrm>
            <a:off x="4215311" y="1849905"/>
            <a:ext cx="19893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variable schedule</a:t>
            </a:r>
            <a:endParaRPr b="0" sz="1800">
              <a:solidFill>
                <a:srgbClr val="0F4861"/>
              </a:solidFill>
              <a:latin typeface="Arial"/>
              <a:ea typeface="Arial"/>
              <a:cs typeface="Arial"/>
              <a:sym typeface="Arial"/>
            </a:endParaRPr>
          </a:p>
        </p:txBody>
      </p:sp>
      <p:cxnSp>
        <p:nvCxnSpPr>
          <p:cNvPr id="624" name="Google Shape;624;p30"/>
          <p:cNvCxnSpPr/>
          <p:nvPr/>
        </p:nvCxnSpPr>
        <p:spPr>
          <a:xfrm flipH="1" rot="10800000">
            <a:off x="1626261" y="2053446"/>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625" name="Google Shape;625;p30"/>
          <p:cNvCxnSpPr/>
          <p:nvPr/>
        </p:nvCxnSpPr>
        <p:spPr>
          <a:xfrm flipH="1" rot="10800000">
            <a:off x="3781640" y="2047263"/>
            <a:ext cx="501514" cy="400"/>
          </a:xfrm>
          <a:prstGeom prst="straightConnector1">
            <a:avLst/>
          </a:prstGeom>
          <a:noFill/>
          <a:ln cap="flat" cmpd="sng" w="19050">
            <a:solidFill>
              <a:schemeClr val="accent1"/>
            </a:solidFill>
            <a:prstDash val="solid"/>
            <a:miter lim="800000"/>
            <a:headEnd len="sm" w="sm" type="none"/>
            <a:tailEnd len="med" w="med" type="triangle"/>
          </a:ln>
        </p:spPr>
      </p:cxnSp>
      <p:pic>
        <p:nvPicPr>
          <p:cNvPr id="626" name="Google Shape;626;p30"/>
          <p:cNvPicPr preferRelativeResize="0"/>
          <p:nvPr/>
        </p:nvPicPr>
        <p:blipFill rotWithShape="1">
          <a:blip r:embed="rId5">
            <a:alphaModFix/>
          </a:blip>
          <a:srcRect b="0" l="0" r="0" t="0"/>
          <a:stretch/>
        </p:blipFill>
        <p:spPr>
          <a:xfrm>
            <a:off x="6299927" y="394703"/>
            <a:ext cx="5591352" cy="5891577"/>
          </a:xfrm>
          <a:prstGeom prst="rect">
            <a:avLst/>
          </a:prstGeom>
          <a:noFill/>
          <a:ln>
            <a:noFill/>
          </a:ln>
        </p:spPr>
      </p:pic>
      <p:pic>
        <p:nvPicPr>
          <p:cNvPr id="627" name="Google Shape;627;p30"/>
          <p:cNvPicPr preferRelativeResize="0"/>
          <p:nvPr>
            <p:ph idx="1" type="body"/>
          </p:nvPr>
        </p:nvPicPr>
        <p:blipFill rotWithShape="1">
          <a:blip r:embed="rId6">
            <a:alphaModFix/>
          </a:blip>
          <a:srcRect b="0" l="0" r="0" t="0"/>
          <a:stretch/>
        </p:blipFill>
        <p:spPr>
          <a:xfrm>
            <a:off x="6299928" y="394703"/>
            <a:ext cx="5591352" cy="5891577"/>
          </a:xfrm>
          <a:prstGeom prst="rect">
            <a:avLst/>
          </a:prstGeom>
          <a:noFill/>
          <a:ln>
            <a:noFill/>
          </a:ln>
        </p:spPr>
      </p:pic>
      <p:sp>
        <p:nvSpPr>
          <p:cNvPr id="628" name="Google Shape;628;p30"/>
          <p:cNvSpPr txBox="1"/>
          <p:nvPr/>
        </p:nvSpPr>
        <p:spPr>
          <a:xfrm>
            <a:off x="938907" y="3458504"/>
            <a:ext cx="1408926" cy="646331"/>
          </a:xfrm>
          <a:prstGeom prst="rect">
            <a:avLst/>
          </a:prstGeom>
          <a:blipFill rotWithShape="1">
            <a:blip r:embed="rId7">
              <a:alphaModFix/>
            </a:blip>
            <a:stretch>
              <a:fillRect b="0" l="-3461" r="0"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29" name="Google Shape;629;p30"/>
          <p:cNvSpPr txBox="1"/>
          <p:nvPr/>
        </p:nvSpPr>
        <p:spPr>
          <a:xfrm>
            <a:off x="2606744" y="3463942"/>
            <a:ext cx="1786815" cy="369332"/>
          </a:xfrm>
          <a:prstGeom prst="rect">
            <a:avLst/>
          </a:prstGeom>
          <a:blipFill rotWithShape="1">
            <a:blip r:embed="rId8">
              <a:alphaModFix/>
            </a:blip>
            <a:stretch>
              <a:fillRect b="-26228" l="-3071" r="0" t="-6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30" name="Google Shape;630;p30"/>
          <p:cNvSpPr txBox="1"/>
          <p:nvPr/>
        </p:nvSpPr>
        <p:spPr>
          <a:xfrm>
            <a:off x="4389291" y="3458503"/>
            <a:ext cx="2101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(Line Items/rules)</a:t>
            </a:r>
            <a:endParaRPr b="0" sz="1800">
              <a:solidFill>
                <a:srgbClr val="0F4861"/>
              </a:solidFill>
              <a:latin typeface="Arial"/>
              <a:ea typeface="Arial"/>
              <a:cs typeface="Arial"/>
              <a:sym typeface="Arial"/>
            </a:endParaRPr>
          </a:p>
        </p:txBody>
      </p:sp>
      <p:cxnSp>
        <p:nvCxnSpPr>
          <p:cNvPr id="631" name="Google Shape;631;p30"/>
          <p:cNvCxnSpPr/>
          <p:nvPr/>
        </p:nvCxnSpPr>
        <p:spPr>
          <a:xfrm flipH="1" rot="10800000">
            <a:off x="3976024" y="3664521"/>
            <a:ext cx="501514" cy="400"/>
          </a:xfrm>
          <a:prstGeom prst="straightConnector1">
            <a:avLst/>
          </a:prstGeom>
          <a:noFill/>
          <a:ln cap="flat" cmpd="sng" w="19050">
            <a:solidFill>
              <a:schemeClr val="accent1"/>
            </a:solidFill>
            <a:prstDash val="solid"/>
            <a:miter lim="800000"/>
            <a:headEnd len="sm" w="sm" type="none"/>
            <a:tailEnd len="med" w="med" type="triangle"/>
          </a:ln>
        </p:spPr>
      </p:cxnSp>
      <p:pic>
        <p:nvPicPr>
          <p:cNvPr id="632" name="Google Shape;632;p30"/>
          <p:cNvPicPr preferRelativeResize="0"/>
          <p:nvPr/>
        </p:nvPicPr>
        <p:blipFill rotWithShape="1">
          <a:blip r:embed="rId9">
            <a:alphaModFix/>
          </a:blip>
          <a:srcRect b="0" l="0" r="0" t="0"/>
          <a:stretch/>
        </p:blipFill>
        <p:spPr>
          <a:xfrm>
            <a:off x="6299926" y="394703"/>
            <a:ext cx="5591352" cy="5891577"/>
          </a:xfrm>
          <a:prstGeom prst="rect">
            <a:avLst/>
          </a:prstGeom>
          <a:noFill/>
          <a:ln>
            <a:noFill/>
          </a:ln>
        </p:spPr>
      </p:pic>
      <p:pic>
        <p:nvPicPr>
          <p:cNvPr id="633" name="Google Shape;633;p30"/>
          <p:cNvPicPr preferRelativeResize="0"/>
          <p:nvPr/>
        </p:nvPicPr>
        <p:blipFill rotWithShape="1">
          <a:blip r:embed="rId10">
            <a:alphaModFix/>
          </a:blip>
          <a:srcRect b="0" l="0" r="0" t="0"/>
          <a:stretch/>
        </p:blipFill>
        <p:spPr>
          <a:xfrm>
            <a:off x="6299925" y="394703"/>
            <a:ext cx="5591352" cy="5891577"/>
          </a:xfrm>
          <a:prstGeom prst="rect">
            <a:avLst/>
          </a:prstGeom>
          <a:noFill/>
          <a:ln>
            <a:noFill/>
          </a:ln>
        </p:spPr>
      </p:pic>
      <p:pic>
        <p:nvPicPr>
          <p:cNvPr id="634" name="Google Shape;634;p30"/>
          <p:cNvPicPr preferRelativeResize="0"/>
          <p:nvPr/>
        </p:nvPicPr>
        <p:blipFill rotWithShape="1">
          <a:blip r:embed="rId11">
            <a:alphaModFix/>
          </a:blip>
          <a:srcRect b="0" l="0" r="0" t="0"/>
          <a:stretch/>
        </p:blipFill>
        <p:spPr>
          <a:xfrm>
            <a:off x="6299923" y="394703"/>
            <a:ext cx="5591351" cy="5890777"/>
          </a:xfrm>
          <a:prstGeom prst="rect">
            <a:avLst/>
          </a:prstGeom>
          <a:noFill/>
          <a:ln>
            <a:noFill/>
          </a:ln>
        </p:spPr>
      </p:pic>
      <p:sp>
        <p:nvSpPr>
          <p:cNvPr id="635" name="Google Shape;635;p30"/>
          <p:cNvSpPr txBox="1"/>
          <p:nvPr/>
        </p:nvSpPr>
        <p:spPr>
          <a:xfrm>
            <a:off x="641473" y="3764065"/>
            <a:ext cx="56474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when we choose the rule in line, we will choose the second rule </a:t>
            </a:r>
            <a:endParaRPr sz="1800">
              <a:solidFill>
                <a:srgbClr val="0F4861"/>
              </a:solidFill>
              <a:latin typeface="Arial"/>
              <a:ea typeface="Arial"/>
              <a:cs typeface="Arial"/>
              <a:sym typeface="Arial"/>
            </a:endParaRPr>
          </a:p>
        </p:txBody>
      </p:sp>
      <p:sp>
        <p:nvSpPr>
          <p:cNvPr id="636" name="Google Shape;636;p30"/>
          <p:cNvSpPr txBox="1"/>
          <p:nvPr/>
        </p:nvSpPr>
        <p:spPr>
          <a:xfrm>
            <a:off x="938907" y="4588316"/>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37" name="Google Shape;637;p30"/>
          <p:cNvCxnSpPr/>
          <p:nvPr/>
        </p:nvCxnSpPr>
        <p:spPr>
          <a:xfrm flipH="1" rot="10800000">
            <a:off x="1568310" y="4799972"/>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38" name="Google Shape;638;p30"/>
          <p:cNvSpPr txBox="1"/>
          <p:nvPr/>
        </p:nvSpPr>
        <p:spPr>
          <a:xfrm>
            <a:off x="2100944" y="4588316"/>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639" name="Google Shape;639;p30"/>
          <p:cNvSpPr txBox="1"/>
          <p:nvPr/>
        </p:nvSpPr>
        <p:spPr>
          <a:xfrm>
            <a:off x="938907" y="4857531"/>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40" name="Google Shape;640;p30"/>
          <p:cNvCxnSpPr/>
          <p:nvPr/>
        </p:nvCxnSpPr>
        <p:spPr>
          <a:xfrm flipH="1" rot="10800000">
            <a:off x="1568310" y="5059856"/>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41" name="Google Shape;641;p30"/>
          <p:cNvSpPr txBox="1"/>
          <p:nvPr/>
        </p:nvSpPr>
        <p:spPr>
          <a:xfrm>
            <a:off x="2100944" y="4857531"/>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642" name="Google Shape;642;p30"/>
          <p:cNvSpPr txBox="1"/>
          <p:nvPr/>
        </p:nvSpPr>
        <p:spPr>
          <a:xfrm>
            <a:off x="641473" y="4313194"/>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From the menu bar:</a:t>
            </a:r>
            <a:endParaRPr sz="1800">
              <a:solidFill>
                <a:srgbClr val="0F4861"/>
              </a:solidFill>
              <a:latin typeface="Arial"/>
              <a:ea typeface="Arial"/>
              <a:cs typeface="Arial"/>
              <a:sym typeface="Arial"/>
            </a:endParaRPr>
          </a:p>
        </p:txBody>
      </p:sp>
      <p:pic>
        <p:nvPicPr>
          <p:cNvPr id="643" name="Google Shape;643;p30"/>
          <p:cNvPicPr preferRelativeResize="0"/>
          <p:nvPr/>
        </p:nvPicPr>
        <p:blipFill rotWithShape="1">
          <a:blip r:embed="rId12">
            <a:alphaModFix/>
          </a:blip>
          <a:srcRect b="0" l="0" r="0" t="0"/>
          <a:stretch/>
        </p:blipFill>
        <p:spPr>
          <a:xfrm>
            <a:off x="6288950" y="389264"/>
            <a:ext cx="5591351" cy="5889577"/>
          </a:xfrm>
          <a:prstGeom prst="rect">
            <a:avLst/>
          </a:prstGeom>
          <a:noFill/>
          <a:ln>
            <a:noFill/>
          </a:ln>
        </p:spPr>
      </p:pic>
      <p:sp>
        <p:nvSpPr>
          <p:cNvPr id="644" name="Google Shape;644;p30"/>
          <p:cNvSpPr txBox="1"/>
          <p:nvPr/>
        </p:nvSpPr>
        <p:spPr>
          <a:xfrm>
            <a:off x="641473" y="5183746"/>
            <a:ext cx="55036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invoice and distribution will be done in one period at the beginning for the specified percentage the rest was distributed to the rest of the period equally</a:t>
            </a:r>
            <a:endParaRPr/>
          </a:p>
        </p:txBody>
      </p:sp>
      <p:pic>
        <p:nvPicPr>
          <p:cNvPr id="645" name="Google Shape;645;p30"/>
          <p:cNvPicPr preferRelativeResize="0"/>
          <p:nvPr/>
        </p:nvPicPr>
        <p:blipFill rotWithShape="1">
          <a:blip r:embed="rId13">
            <a:alphaModFix/>
          </a:blip>
          <a:srcRect b="14921" l="0" r="4009" t="0"/>
          <a:stretch/>
        </p:blipFill>
        <p:spPr>
          <a:xfrm>
            <a:off x="6288944" y="388464"/>
            <a:ext cx="5602330" cy="5897015"/>
          </a:xfrm>
          <a:prstGeom prst="rect">
            <a:avLst/>
          </a:prstGeom>
          <a:noFill/>
          <a:ln>
            <a:noFill/>
          </a:ln>
        </p:spPr>
      </p:pic>
      <p:cxnSp>
        <p:nvCxnSpPr>
          <p:cNvPr id="646" name="Google Shape;646;p30"/>
          <p:cNvCxnSpPr/>
          <p:nvPr/>
        </p:nvCxnSpPr>
        <p:spPr>
          <a:xfrm flipH="1" rot="10800000">
            <a:off x="2191138" y="3679892"/>
            <a:ext cx="501514" cy="4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500"/>
                                        <p:tgtEl>
                                          <p:spTgt spid="6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500"/>
                                        <p:tgtEl>
                                          <p:spTgt spid="6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500"/>
                                        <p:tgtEl>
                                          <p:spTgt spid="6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500"/>
                                        <p:tgtEl>
                                          <p:spTgt spid="6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500"/>
                                        <p:tgtEl>
                                          <p:spTgt spid="6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5"/>
                                        </p:tgtEl>
                                        <p:attrNameLst>
                                          <p:attrName>style.visibility</p:attrName>
                                        </p:attrNameLst>
                                      </p:cBhvr>
                                      <p:to>
                                        <p:strVal val="visible"/>
                                      </p:to>
                                    </p:set>
                                    <p:anim calcmode="lin" valueType="num">
                                      <p:cBhvr additive="base">
                                        <p:cTn dur="500"/>
                                        <p:tgtEl>
                                          <p:spTgt spid="6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2" presetSubtype="4">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500"/>
                                        <p:tgtEl>
                                          <p:spTgt spid="6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652" name="Google Shape;6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31"/>
          <p:cNvSpPr txBox="1"/>
          <p:nvPr/>
        </p:nvSpPr>
        <p:spPr>
          <a:xfrm>
            <a:off x="-1" y="80539"/>
            <a:ext cx="529045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Invoice Rule (continue)</a:t>
            </a:r>
            <a:endParaRPr/>
          </a:p>
        </p:txBody>
      </p:sp>
      <p:sp>
        <p:nvSpPr>
          <p:cNvPr id="654" name="Google Shape;654;p31"/>
          <p:cNvSpPr txBox="1"/>
          <p:nvPr/>
        </p:nvSpPr>
        <p:spPr>
          <a:xfrm>
            <a:off x="346604" y="571192"/>
            <a:ext cx="475724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second step of distributing the amount on the invoice with the second type of invoices</a:t>
            </a:r>
            <a:endParaRPr/>
          </a:p>
        </p:txBody>
      </p:sp>
      <p:sp>
        <p:nvSpPr>
          <p:cNvPr id="655" name="Google Shape;655;p31"/>
          <p:cNvSpPr txBox="1"/>
          <p:nvPr/>
        </p:nvSpPr>
        <p:spPr>
          <a:xfrm>
            <a:off x="673182" y="1774836"/>
            <a:ext cx="461727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At this stage we will use (in arrears) not (in advance)In the same invoice as the same customer, but we will choose (in arrears) instead of (in advance) the same item and the same rule</a:t>
            </a:r>
            <a:endParaRPr/>
          </a:p>
        </p:txBody>
      </p:sp>
      <p:sp>
        <p:nvSpPr>
          <p:cNvPr id="656" name="Google Shape;656;p31"/>
          <p:cNvSpPr txBox="1"/>
          <p:nvPr/>
        </p:nvSpPr>
        <p:spPr>
          <a:xfrm>
            <a:off x="970615" y="3654675"/>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57" name="Google Shape;657;p31"/>
          <p:cNvCxnSpPr/>
          <p:nvPr/>
        </p:nvCxnSpPr>
        <p:spPr>
          <a:xfrm flipH="1" rot="10800000">
            <a:off x="1600018" y="3866331"/>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58" name="Google Shape;658;p31"/>
          <p:cNvSpPr txBox="1"/>
          <p:nvPr/>
        </p:nvSpPr>
        <p:spPr>
          <a:xfrm>
            <a:off x="2132652" y="3654675"/>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659" name="Google Shape;659;p31"/>
          <p:cNvSpPr txBox="1"/>
          <p:nvPr/>
        </p:nvSpPr>
        <p:spPr>
          <a:xfrm>
            <a:off x="970615" y="3923890"/>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60" name="Google Shape;660;p31"/>
          <p:cNvCxnSpPr/>
          <p:nvPr/>
        </p:nvCxnSpPr>
        <p:spPr>
          <a:xfrm flipH="1" rot="10800000">
            <a:off x="1600018" y="4135546"/>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61" name="Google Shape;661;p31"/>
          <p:cNvSpPr txBox="1"/>
          <p:nvPr/>
        </p:nvSpPr>
        <p:spPr>
          <a:xfrm>
            <a:off x="2132652" y="3923890"/>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662" name="Google Shape;662;p31"/>
          <p:cNvSpPr txBox="1"/>
          <p:nvPr/>
        </p:nvSpPr>
        <p:spPr>
          <a:xfrm>
            <a:off x="673181" y="3379553"/>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From the menu bar:</a:t>
            </a:r>
            <a:endParaRPr sz="1800">
              <a:solidFill>
                <a:srgbClr val="0F4861"/>
              </a:solidFill>
              <a:latin typeface="Arial"/>
              <a:ea typeface="Arial"/>
              <a:cs typeface="Arial"/>
              <a:sym typeface="Arial"/>
            </a:endParaRPr>
          </a:p>
        </p:txBody>
      </p:sp>
      <p:sp>
        <p:nvSpPr>
          <p:cNvPr id="663" name="Google Shape;663;p31"/>
          <p:cNvSpPr txBox="1"/>
          <p:nvPr/>
        </p:nvSpPr>
        <p:spPr>
          <a:xfrm>
            <a:off x="673182" y="4580479"/>
            <a:ext cx="46172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invoice came at the end of the period, but the distribution was made at the beginning of the period for the specified percentage, and the rest of the periods were distributed evenly</a:t>
            </a:r>
            <a:endParaRPr/>
          </a:p>
        </p:txBody>
      </p:sp>
      <p:pic>
        <p:nvPicPr>
          <p:cNvPr id="664" name="Google Shape;664;p31"/>
          <p:cNvPicPr preferRelativeResize="0"/>
          <p:nvPr/>
        </p:nvPicPr>
        <p:blipFill rotWithShape="1">
          <a:blip r:embed="rId3">
            <a:alphaModFix/>
          </a:blip>
          <a:srcRect b="8053" l="2413" r="0" t="0"/>
          <a:stretch/>
        </p:blipFill>
        <p:spPr>
          <a:xfrm>
            <a:off x="5514200" y="653143"/>
            <a:ext cx="6335678" cy="5243803"/>
          </a:xfrm>
          <a:prstGeom prst="rect">
            <a:avLst/>
          </a:prstGeom>
          <a:noFill/>
          <a:ln>
            <a:noFill/>
          </a:ln>
        </p:spPr>
      </p:pic>
      <p:pic>
        <p:nvPicPr>
          <p:cNvPr id="665" name="Google Shape;665;p31"/>
          <p:cNvPicPr preferRelativeResize="0"/>
          <p:nvPr/>
        </p:nvPicPr>
        <p:blipFill rotWithShape="1">
          <a:blip r:embed="rId4">
            <a:alphaModFix/>
          </a:blip>
          <a:srcRect b="0" l="0" r="0" t="0"/>
          <a:stretch/>
        </p:blipFill>
        <p:spPr>
          <a:xfrm>
            <a:off x="5514200" y="653143"/>
            <a:ext cx="6335678" cy="5243803"/>
          </a:xfrm>
          <a:prstGeom prst="rect">
            <a:avLst/>
          </a:prstGeom>
          <a:noFill/>
          <a:ln>
            <a:noFill/>
          </a:ln>
        </p:spPr>
      </p:pic>
      <p:pic>
        <p:nvPicPr>
          <p:cNvPr id="666" name="Google Shape;666;p31"/>
          <p:cNvPicPr preferRelativeResize="0"/>
          <p:nvPr/>
        </p:nvPicPr>
        <p:blipFill rotWithShape="1">
          <a:blip r:embed="rId5">
            <a:alphaModFix/>
          </a:blip>
          <a:srcRect b="0" l="0" r="0" t="0"/>
          <a:stretch/>
        </p:blipFill>
        <p:spPr>
          <a:xfrm>
            <a:off x="5514199" y="653143"/>
            <a:ext cx="6335678" cy="5243802"/>
          </a:xfrm>
          <a:prstGeom prst="rect">
            <a:avLst/>
          </a:prstGeom>
          <a:noFill/>
          <a:ln>
            <a:noFill/>
          </a:ln>
        </p:spPr>
      </p:pic>
      <p:pic>
        <p:nvPicPr>
          <p:cNvPr id="667" name="Google Shape;667;p31"/>
          <p:cNvPicPr preferRelativeResize="0"/>
          <p:nvPr/>
        </p:nvPicPr>
        <p:blipFill rotWithShape="1">
          <a:blip r:embed="rId6">
            <a:alphaModFix/>
          </a:blip>
          <a:srcRect b="0" l="0" r="0" t="0"/>
          <a:stretch/>
        </p:blipFill>
        <p:spPr>
          <a:xfrm>
            <a:off x="5514198" y="653142"/>
            <a:ext cx="6335678" cy="5243802"/>
          </a:xfrm>
          <a:prstGeom prst="rect">
            <a:avLst/>
          </a:prstGeom>
          <a:noFill/>
          <a:ln>
            <a:noFill/>
          </a:ln>
        </p:spPr>
      </p:pic>
      <p:pic>
        <p:nvPicPr>
          <p:cNvPr id="668" name="Google Shape;668;p31"/>
          <p:cNvPicPr preferRelativeResize="0"/>
          <p:nvPr/>
        </p:nvPicPr>
        <p:blipFill rotWithShape="1">
          <a:blip r:embed="rId7">
            <a:alphaModFix/>
          </a:blip>
          <a:srcRect b="19337" l="0" r="5157" t="0"/>
          <a:stretch/>
        </p:blipFill>
        <p:spPr>
          <a:xfrm>
            <a:off x="5514195" y="653140"/>
            <a:ext cx="6331200" cy="52438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500"/>
                                        <p:tgtEl>
                                          <p:spTgt spid="6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5"/>
                                        </p:tgtEl>
                                        <p:attrNameLst>
                                          <p:attrName>style.visibility</p:attrName>
                                        </p:attrNameLst>
                                      </p:cBhvr>
                                      <p:to>
                                        <p:strVal val="visible"/>
                                      </p:to>
                                    </p:set>
                                    <p:anim calcmode="lin" valueType="num">
                                      <p:cBhvr additive="base">
                                        <p:cTn dur="500"/>
                                        <p:tgtEl>
                                          <p:spTgt spid="6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500"/>
                                        <p:tgtEl>
                                          <p:spTgt spid="6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2" presetSubtype="4">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500"/>
                                        <p:tgtEl>
                                          <p:spTgt spid="6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500"/>
                                        <p:tgtEl>
                                          <p:spTgt spid="6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500"/>
                                        <p:tgtEl>
                                          <p:spTgt spid="6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674" name="Google Shape;67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5" name="Google Shape;675;p32"/>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757575"/>
                </a:solidFill>
                <a:latin typeface="Arial"/>
                <a:ea typeface="Arial"/>
                <a:cs typeface="Arial"/>
                <a:sym typeface="Arial"/>
              </a:rPr>
              <a:t>25/10/2024</a:t>
            </a:r>
            <a:endParaRPr sz="1200">
              <a:solidFill>
                <a:srgbClr val="757575"/>
              </a:solidFill>
              <a:latin typeface="Arial"/>
              <a:ea typeface="Arial"/>
              <a:cs typeface="Arial"/>
              <a:sym typeface="Arial"/>
            </a:endParaRPr>
          </a:p>
        </p:txBody>
      </p:sp>
      <p:sp>
        <p:nvSpPr>
          <p:cNvPr id="676" name="Google Shape;676;p32"/>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757575"/>
                </a:solidFill>
                <a:latin typeface="Arial"/>
                <a:ea typeface="Arial"/>
                <a:cs typeface="Arial"/>
                <a:sym typeface="Arial"/>
              </a:rPr>
              <a:t>‹#›</a:t>
            </a:fld>
            <a:endParaRPr sz="1200">
              <a:solidFill>
                <a:srgbClr val="757575"/>
              </a:solidFill>
              <a:latin typeface="Arial"/>
              <a:ea typeface="Arial"/>
              <a:cs typeface="Arial"/>
              <a:sym typeface="Arial"/>
            </a:endParaRPr>
          </a:p>
        </p:txBody>
      </p:sp>
      <p:sp>
        <p:nvSpPr>
          <p:cNvPr id="677" name="Google Shape;677;p32"/>
          <p:cNvSpPr txBox="1"/>
          <p:nvPr/>
        </p:nvSpPr>
        <p:spPr>
          <a:xfrm>
            <a:off x="-1" y="80539"/>
            <a:ext cx="529045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Invoice Rule (continue)</a:t>
            </a:r>
            <a:endParaRPr/>
          </a:p>
        </p:txBody>
      </p:sp>
      <p:sp>
        <p:nvSpPr>
          <p:cNvPr id="678" name="Google Shape;678;p32"/>
          <p:cNvSpPr txBox="1"/>
          <p:nvPr/>
        </p:nvSpPr>
        <p:spPr>
          <a:xfrm>
            <a:off x="346605" y="571192"/>
            <a:ext cx="4393346"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third step of distributing the amount on the invoice with the first type of invoices</a:t>
            </a:r>
            <a:endParaRPr/>
          </a:p>
        </p:txBody>
      </p:sp>
      <p:sp>
        <p:nvSpPr>
          <p:cNvPr id="679" name="Google Shape;679;p32"/>
          <p:cNvSpPr txBox="1"/>
          <p:nvPr/>
        </p:nvSpPr>
        <p:spPr>
          <a:xfrm>
            <a:off x="641472" y="2263613"/>
            <a:ext cx="49102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With the same name with a difference we will choose (Daily Revenue Rate, Partial periods ) instead of (variable schedule) we will find it is only period to then we create a new transaction </a:t>
            </a:r>
            <a:endParaRPr/>
          </a:p>
        </p:txBody>
      </p:sp>
      <p:sp>
        <p:nvSpPr>
          <p:cNvPr id="680" name="Google Shape;680;p32"/>
          <p:cNvSpPr txBox="1"/>
          <p:nvPr/>
        </p:nvSpPr>
        <p:spPr>
          <a:xfrm>
            <a:off x="641473" y="1493383"/>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681" name="Google Shape;681;p32"/>
          <p:cNvSpPr txBox="1"/>
          <p:nvPr/>
        </p:nvSpPr>
        <p:spPr>
          <a:xfrm>
            <a:off x="938907" y="1841246"/>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82" name="Google Shape;682;p32"/>
          <p:cNvSpPr txBox="1"/>
          <p:nvPr/>
        </p:nvSpPr>
        <p:spPr>
          <a:xfrm>
            <a:off x="2029801" y="1846684"/>
            <a:ext cx="2164711" cy="369332"/>
          </a:xfrm>
          <a:prstGeom prst="rect">
            <a:avLst/>
          </a:prstGeom>
          <a:blipFill rotWithShape="1">
            <a:blip r:embed="rId4">
              <a:alphaModFix/>
            </a:blip>
            <a:stretch>
              <a:fillRect b="-26226" l="-2533"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83" name="Google Shape;683;p32"/>
          <p:cNvSpPr txBox="1"/>
          <p:nvPr/>
        </p:nvSpPr>
        <p:spPr>
          <a:xfrm>
            <a:off x="4215310" y="1709946"/>
            <a:ext cx="24733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Daily Revenue Rate, Partial periods </a:t>
            </a:r>
            <a:endParaRPr b="0" sz="1800">
              <a:solidFill>
                <a:srgbClr val="0F4861"/>
              </a:solidFill>
              <a:latin typeface="Arial"/>
              <a:ea typeface="Arial"/>
              <a:cs typeface="Arial"/>
              <a:sym typeface="Arial"/>
            </a:endParaRPr>
          </a:p>
        </p:txBody>
      </p:sp>
      <p:cxnSp>
        <p:nvCxnSpPr>
          <p:cNvPr id="684" name="Google Shape;684;p32"/>
          <p:cNvCxnSpPr/>
          <p:nvPr/>
        </p:nvCxnSpPr>
        <p:spPr>
          <a:xfrm flipH="1" rot="10800000">
            <a:off x="1626261" y="2053446"/>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685" name="Google Shape;685;p32"/>
          <p:cNvCxnSpPr/>
          <p:nvPr/>
        </p:nvCxnSpPr>
        <p:spPr>
          <a:xfrm flipH="1" rot="10800000">
            <a:off x="3781640" y="2047263"/>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86" name="Google Shape;686;p32"/>
          <p:cNvSpPr txBox="1"/>
          <p:nvPr/>
        </p:nvSpPr>
        <p:spPr>
          <a:xfrm>
            <a:off x="938907" y="3458504"/>
            <a:ext cx="1408926" cy="646331"/>
          </a:xfrm>
          <a:prstGeom prst="rect">
            <a:avLst/>
          </a:prstGeom>
          <a:blipFill rotWithShape="1">
            <a:blip r:embed="rId5">
              <a:alphaModFix/>
            </a:blip>
            <a:stretch>
              <a:fillRect b="0" l="-3461" r="0"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87" name="Google Shape;687;p32"/>
          <p:cNvSpPr txBox="1"/>
          <p:nvPr/>
        </p:nvSpPr>
        <p:spPr>
          <a:xfrm>
            <a:off x="2606744" y="3463942"/>
            <a:ext cx="1786815" cy="369332"/>
          </a:xfrm>
          <a:prstGeom prst="rect">
            <a:avLst/>
          </a:prstGeom>
          <a:blipFill rotWithShape="1">
            <a:blip r:embed="rId6">
              <a:alphaModFix/>
            </a:blip>
            <a:stretch>
              <a:fillRect b="-26228" l="-3071" r="0" t="-6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88" name="Google Shape;688;p32"/>
          <p:cNvSpPr txBox="1"/>
          <p:nvPr/>
        </p:nvSpPr>
        <p:spPr>
          <a:xfrm>
            <a:off x="4389291" y="3458503"/>
            <a:ext cx="2101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(Line Items/rules)</a:t>
            </a:r>
            <a:endParaRPr b="0" sz="1800">
              <a:solidFill>
                <a:srgbClr val="0F4861"/>
              </a:solidFill>
              <a:latin typeface="Arial"/>
              <a:ea typeface="Arial"/>
              <a:cs typeface="Arial"/>
              <a:sym typeface="Arial"/>
            </a:endParaRPr>
          </a:p>
        </p:txBody>
      </p:sp>
      <p:cxnSp>
        <p:nvCxnSpPr>
          <p:cNvPr id="689" name="Google Shape;689;p32"/>
          <p:cNvCxnSpPr/>
          <p:nvPr/>
        </p:nvCxnSpPr>
        <p:spPr>
          <a:xfrm flipH="1" rot="10800000">
            <a:off x="3976024" y="3664521"/>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90" name="Google Shape;690;p32"/>
          <p:cNvSpPr txBox="1"/>
          <p:nvPr/>
        </p:nvSpPr>
        <p:spPr>
          <a:xfrm>
            <a:off x="641473" y="3764065"/>
            <a:ext cx="56474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when we choose the rule in line we will choose the third rule</a:t>
            </a:r>
            <a:endParaRPr sz="1800">
              <a:solidFill>
                <a:srgbClr val="0F4861"/>
              </a:solidFill>
              <a:latin typeface="Arial"/>
              <a:ea typeface="Arial"/>
              <a:cs typeface="Arial"/>
              <a:sym typeface="Arial"/>
            </a:endParaRPr>
          </a:p>
        </p:txBody>
      </p:sp>
      <p:sp>
        <p:nvSpPr>
          <p:cNvPr id="691" name="Google Shape;691;p32"/>
          <p:cNvSpPr txBox="1"/>
          <p:nvPr/>
        </p:nvSpPr>
        <p:spPr>
          <a:xfrm>
            <a:off x="938907" y="4588316"/>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92" name="Google Shape;692;p32"/>
          <p:cNvCxnSpPr/>
          <p:nvPr/>
        </p:nvCxnSpPr>
        <p:spPr>
          <a:xfrm flipH="1" rot="10800000">
            <a:off x="1568310" y="4799972"/>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93" name="Google Shape;693;p32"/>
          <p:cNvSpPr txBox="1"/>
          <p:nvPr/>
        </p:nvSpPr>
        <p:spPr>
          <a:xfrm>
            <a:off x="2100944" y="4588316"/>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694" name="Google Shape;694;p32"/>
          <p:cNvSpPr txBox="1"/>
          <p:nvPr/>
        </p:nvSpPr>
        <p:spPr>
          <a:xfrm>
            <a:off x="938907" y="4857531"/>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695" name="Google Shape;695;p32"/>
          <p:cNvCxnSpPr/>
          <p:nvPr/>
        </p:nvCxnSpPr>
        <p:spPr>
          <a:xfrm flipH="1" rot="10800000">
            <a:off x="1568310" y="5059856"/>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696" name="Google Shape;696;p32"/>
          <p:cNvSpPr txBox="1"/>
          <p:nvPr/>
        </p:nvSpPr>
        <p:spPr>
          <a:xfrm>
            <a:off x="2100944" y="4857531"/>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697" name="Google Shape;697;p32"/>
          <p:cNvSpPr txBox="1"/>
          <p:nvPr/>
        </p:nvSpPr>
        <p:spPr>
          <a:xfrm>
            <a:off x="641473" y="4313194"/>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From the menu bar:</a:t>
            </a:r>
            <a:endParaRPr sz="1800">
              <a:solidFill>
                <a:srgbClr val="0F4861"/>
              </a:solidFill>
              <a:latin typeface="Arial"/>
              <a:ea typeface="Arial"/>
              <a:cs typeface="Arial"/>
              <a:sym typeface="Arial"/>
            </a:endParaRPr>
          </a:p>
        </p:txBody>
      </p:sp>
      <p:sp>
        <p:nvSpPr>
          <p:cNvPr id="698" name="Google Shape;698;p32"/>
          <p:cNvSpPr txBox="1"/>
          <p:nvPr/>
        </p:nvSpPr>
        <p:spPr>
          <a:xfrm>
            <a:off x="641473" y="5202408"/>
            <a:ext cx="55036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find that the invoice came at the beginning of the period and the percentage will be calculated according to the start and end date</a:t>
            </a:r>
            <a:endParaRPr/>
          </a:p>
        </p:txBody>
      </p:sp>
      <p:pic>
        <p:nvPicPr>
          <p:cNvPr id="699" name="Google Shape;699;p32"/>
          <p:cNvPicPr preferRelativeResize="0"/>
          <p:nvPr>
            <p:ph idx="1" type="body"/>
          </p:nvPr>
        </p:nvPicPr>
        <p:blipFill rotWithShape="1">
          <a:blip r:embed="rId7">
            <a:alphaModFix/>
          </a:blip>
          <a:srcRect b="0" l="0" r="0" t="0"/>
          <a:stretch/>
        </p:blipFill>
        <p:spPr>
          <a:xfrm>
            <a:off x="6331200" y="480648"/>
            <a:ext cx="5611984" cy="5556257"/>
          </a:xfrm>
          <a:prstGeom prst="rect">
            <a:avLst/>
          </a:prstGeom>
          <a:noFill/>
          <a:ln>
            <a:noFill/>
          </a:ln>
        </p:spPr>
      </p:pic>
      <p:cxnSp>
        <p:nvCxnSpPr>
          <p:cNvPr id="700" name="Google Shape;700;p32"/>
          <p:cNvCxnSpPr/>
          <p:nvPr/>
        </p:nvCxnSpPr>
        <p:spPr>
          <a:xfrm flipH="1" rot="10800000">
            <a:off x="2207870" y="3669017"/>
            <a:ext cx="501514" cy="400"/>
          </a:xfrm>
          <a:prstGeom prst="straightConnector1">
            <a:avLst/>
          </a:prstGeom>
          <a:noFill/>
          <a:ln cap="flat" cmpd="sng" w="19050">
            <a:solidFill>
              <a:schemeClr val="accent1"/>
            </a:solidFill>
            <a:prstDash val="solid"/>
            <a:miter lim="800000"/>
            <a:headEnd len="sm" w="sm" type="none"/>
            <a:tailEnd len="med" w="med" type="triangle"/>
          </a:ln>
        </p:spPr>
      </p:cxnSp>
      <p:pic>
        <p:nvPicPr>
          <p:cNvPr id="701" name="Google Shape;701;p32"/>
          <p:cNvPicPr preferRelativeResize="0"/>
          <p:nvPr/>
        </p:nvPicPr>
        <p:blipFill rotWithShape="1">
          <a:blip r:embed="rId8">
            <a:alphaModFix/>
          </a:blip>
          <a:srcRect b="0" l="0" r="0" t="0"/>
          <a:stretch/>
        </p:blipFill>
        <p:spPr>
          <a:xfrm>
            <a:off x="6331200" y="480648"/>
            <a:ext cx="5611984" cy="5555456"/>
          </a:xfrm>
          <a:prstGeom prst="rect">
            <a:avLst/>
          </a:prstGeom>
          <a:noFill/>
          <a:ln>
            <a:noFill/>
          </a:ln>
        </p:spPr>
      </p:pic>
      <p:pic>
        <p:nvPicPr>
          <p:cNvPr id="702" name="Google Shape;702;p32"/>
          <p:cNvPicPr preferRelativeResize="0"/>
          <p:nvPr/>
        </p:nvPicPr>
        <p:blipFill rotWithShape="1">
          <a:blip r:embed="rId9">
            <a:alphaModFix/>
          </a:blip>
          <a:srcRect b="0" l="0" r="0" t="0"/>
          <a:stretch/>
        </p:blipFill>
        <p:spPr>
          <a:xfrm>
            <a:off x="6320070" y="479847"/>
            <a:ext cx="5647477" cy="5555857"/>
          </a:xfrm>
          <a:prstGeom prst="rect">
            <a:avLst/>
          </a:prstGeom>
          <a:noFill/>
          <a:ln>
            <a:noFill/>
          </a:ln>
        </p:spPr>
      </p:pic>
      <p:pic>
        <p:nvPicPr>
          <p:cNvPr id="703" name="Google Shape;703;p32"/>
          <p:cNvPicPr preferRelativeResize="0"/>
          <p:nvPr/>
        </p:nvPicPr>
        <p:blipFill rotWithShape="1">
          <a:blip r:embed="rId10">
            <a:alphaModFix/>
          </a:blip>
          <a:srcRect b="0" l="0" r="0" t="0"/>
          <a:stretch/>
        </p:blipFill>
        <p:spPr>
          <a:xfrm>
            <a:off x="6299271" y="474808"/>
            <a:ext cx="5668276" cy="5562898"/>
          </a:xfrm>
          <a:prstGeom prst="rect">
            <a:avLst/>
          </a:prstGeom>
          <a:noFill/>
          <a:ln>
            <a:noFill/>
          </a:ln>
        </p:spPr>
      </p:pic>
      <p:pic>
        <p:nvPicPr>
          <p:cNvPr id="704" name="Google Shape;704;p32"/>
          <p:cNvPicPr preferRelativeResize="0"/>
          <p:nvPr/>
        </p:nvPicPr>
        <p:blipFill rotWithShape="1">
          <a:blip r:embed="rId11">
            <a:alphaModFix/>
          </a:blip>
          <a:srcRect b="0" l="0" r="0" t="0"/>
          <a:stretch/>
        </p:blipFill>
        <p:spPr>
          <a:xfrm>
            <a:off x="6331200" y="472806"/>
            <a:ext cx="5611984" cy="5555857"/>
          </a:xfrm>
          <a:prstGeom prst="rect">
            <a:avLst/>
          </a:prstGeom>
          <a:noFill/>
          <a:ln>
            <a:noFill/>
          </a:ln>
        </p:spPr>
      </p:pic>
      <p:pic>
        <p:nvPicPr>
          <p:cNvPr id="705" name="Google Shape;705;p32"/>
          <p:cNvPicPr preferRelativeResize="0"/>
          <p:nvPr/>
        </p:nvPicPr>
        <p:blipFill rotWithShape="1">
          <a:blip r:embed="rId12">
            <a:alphaModFix/>
          </a:blip>
          <a:srcRect b="0" l="5928" r="0" t="0"/>
          <a:stretch/>
        </p:blipFill>
        <p:spPr>
          <a:xfrm>
            <a:off x="6320069" y="465765"/>
            <a:ext cx="5647477" cy="5555456"/>
          </a:xfrm>
          <a:prstGeom prst="rect">
            <a:avLst/>
          </a:prstGeom>
          <a:noFill/>
          <a:ln>
            <a:noFill/>
          </a:ln>
        </p:spPr>
      </p:pic>
      <p:pic>
        <p:nvPicPr>
          <p:cNvPr id="706" name="Google Shape;706;p32"/>
          <p:cNvPicPr preferRelativeResize="0"/>
          <p:nvPr/>
        </p:nvPicPr>
        <p:blipFill rotWithShape="1">
          <a:blip r:embed="rId13">
            <a:alphaModFix/>
          </a:blip>
          <a:srcRect b="14035" l="0" r="3021" t="0"/>
          <a:stretch/>
        </p:blipFill>
        <p:spPr>
          <a:xfrm>
            <a:off x="6331199" y="458323"/>
            <a:ext cx="5611983" cy="55628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2" presetSubtype="4">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500"/>
                                        <p:tgtEl>
                                          <p:spTgt spid="7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500"/>
                                        <p:tgtEl>
                                          <p:spTgt spid="6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500"/>
                                        <p:tgtEl>
                                          <p:spTgt spid="7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500"/>
                                        <p:tgtEl>
                                          <p:spTgt spid="6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500"/>
                                        <p:tgtEl>
                                          <p:spTgt spid="7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500"/>
                                        <p:tgtEl>
                                          <p:spTgt spid="7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500"/>
                                        <p:tgtEl>
                                          <p:spTgt spid="7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7"/>
                                        </p:tgtEl>
                                        <p:attrNameLst>
                                          <p:attrName>style.visibility</p:attrName>
                                        </p:attrNameLst>
                                      </p:cBhvr>
                                      <p:to>
                                        <p:strVal val="visible"/>
                                      </p:to>
                                    </p:set>
                                    <p:anim calcmode="lin" valueType="num">
                                      <p:cBhvr additive="base">
                                        <p:cTn dur="500"/>
                                        <p:tgtEl>
                                          <p:spTgt spid="6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500"/>
                                        <p:tgtEl>
                                          <p:spTgt spid="6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500"/>
                                        <p:tgtEl>
                                          <p:spTgt spid="6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500"/>
                                        <p:tgtEl>
                                          <p:spTgt spid="6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500"/>
                                        <p:tgtEl>
                                          <p:spTgt spid="6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500"/>
                                        <p:tgtEl>
                                          <p:spTgt spid="6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3"/>
                                        </p:tgtEl>
                                        <p:attrNameLst>
                                          <p:attrName>style.visibility</p:attrName>
                                        </p:attrNameLst>
                                      </p:cBhvr>
                                      <p:to>
                                        <p:strVal val="visible"/>
                                      </p:to>
                                    </p:set>
                                    <p:anim calcmode="lin" valueType="num">
                                      <p:cBhvr additive="base">
                                        <p:cTn dur="500"/>
                                        <p:tgtEl>
                                          <p:spTgt spid="6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500"/>
                                        <p:tgtEl>
                                          <p:spTgt spid="7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500"/>
                                        <p:tgtEl>
                                          <p:spTgt spid="6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712" name="Google Shape;71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3" name="Google Shape;713;p33"/>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757575"/>
                </a:solidFill>
                <a:latin typeface="Arial"/>
                <a:ea typeface="Arial"/>
                <a:cs typeface="Arial"/>
                <a:sym typeface="Arial"/>
              </a:rPr>
              <a:t>‹#›</a:t>
            </a:fld>
            <a:endParaRPr sz="1200">
              <a:solidFill>
                <a:srgbClr val="757575"/>
              </a:solidFill>
              <a:latin typeface="Arial"/>
              <a:ea typeface="Arial"/>
              <a:cs typeface="Arial"/>
              <a:sym typeface="Arial"/>
            </a:endParaRPr>
          </a:p>
        </p:txBody>
      </p:sp>
      <p:sp>
        <p:nvSpPr>
          <p:cNvPr id="714" name="Google Shape;714;p33"/>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200">
              <a:solidFill>
                <a:srgbClr val="757575"/>
              </a:solidFill>
              <a:latin typeface="Arial"/>
              <a:ea typeface="Arial"/>
              <a:cs typeface="Arial"/>
              <a:sym typeface="Arial"/>
            </a:endParaRPr>
          </a:p>
        </p:txBody>
      </p:sp>
      <p:sp>
        <p:nvSpPr>
          <p:cNvPr id="715" name="Google Shape;715;p33"/>
          <p:cNvSpPr txBox="1"/>
          <p:nvPr/>
        </p:nvSpPr>
        <p:spPr>
          <a:xfrm>
            <a:off x="-2" y="80539"/>
            <a:ext cx="599958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place a discount on a specific client</a:t>
            </a:r>
            <a:endParaRPr/>
          </a:p>
        </p:txBody>
      </p:sp>
      <p:sp>
        <p:nvSpPr>
          <p:cNvPr id="716" name="Google Shape;716;p33"/>
          <p:cNvSpPr txBox="1"/>
          <p:nvPr/>
        </p:nvSpPr>
        <p:spPr>
          <a:xfrm>
            <a:off x="727296" y="1333918"/>
            <a:ext cx="550368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This term is specific to the types of adjustment when we want to give a discount to the client  And then we create a new transaction in order to give the discount to that customer</a:t>
            </a:r>
            <a:endParaRPr/>
          </a:p>
        </p:txBody>
      </p:sp>
      <p:sp>
        <p:nvSpPr>
          <p:cNvPr id="717" name="Google Shape;717;p33"/>
          <p:cNvSpPr txBox="1"/>
          <p:nvPr/>
        </p:nvSpPr>
        <p:spPr>
          <a:xfrm>
            <a:off x="430320" y="615909"/>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718" name="Google Shape;718;p33"/>
          <p:cNvSpPr txBox="1"/>
          <p:nvPr/>
        </p:nvSpPr>
        <p:spPr>
          <a:xfrm>
            <a:off x="727754" y="963772"/>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719" name="Google Shape;719;p33"/>
          <p:cNvSpPr txBox="1"/>
          <p:nvPr/>
        </p:nvSpPr>
        <p:spPr>
          <a:xfrm>
            <a:off x="1818648" y="969210"/>
            <a:ext cx="9721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receipt</a:t>
            </a:r>
            <a:endParaRPr/>
          </a:p>
        </p:txBody>
      </p:sp>
      <p:sp>
        <p:nvSpPr>
          <p:cNvPr id="720" name="Google Shape;720;p33"/>
          <p:cNvSpPr txBox="1"/>
          <p:nvPr/>
        </p:nvSpPr>
        <p:spPr>
          <a:xfrm>
            <a:off x="3060861" y="979670"/>
            <a:ext cx="24733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Receivables Activities</a:t>
            </a:r>
            <a:endParaRPr b="0" sz="1800">
              <a:solidFill>
                <a:srgbClr val="0F4861"/>
              </a:solidFill>
              <a:latin typeface="Arial"/>
              <a:ea typeface="Arial"/>
              <a:cs typeface="Arial"/>
              <a:sym typeface="Arial"/>
            </a:endParaRPr>
          </a:p>
        </p:txBody>
      </p:sp>
      <p:cxnSp>
        <p:nvCxnSpPr>
          <p:cNvPr id="721" name="Google Shape;721;p33"/>
          <p:cNvCxnSpPr/>
          <p:nvPr/>
        </p:nvCxnSpPr>
        <p:spPr>
          <a:xfrm flipH="1" rot="10800000">
            <a:off x="1415108" y="1175972"/>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22" name="Google Shape;722;p33"/>
          <p:cNvCxnSpPr/>
          <p:nvPr/>
        </p:nvCxnSpPr>
        <p:spPr>
          <a:xfrm flipH="1" rot="10800000">
            <a:off x="2646757" y="1169789"/>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23" name="Google Shape;723;p33"/>
          <p:cNvSpPr txBox="1"/>
          <p:nvPr/>
        </p:nvSpPr>
        <p:spPr>
          <a:xfrm>
            <a:off x="727754" y="3928524"/>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724" name="Google Shape;724;p33"/>
          <p:cNvCxnSpPr/>
          <p:nvPr/>
        </p:nvCxnSpPr>
        <p:spPr>
          <a:xfrm flipH="1" rot="10800000">
            <a:off x="1357157" y="4140180"/>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25" name="Google Shape;725;p33"/>
          <p:cNvSpPr txBox="1"/>
          <p:nvPr/>
        </p:nvSpPr>
        <p:spPr>
          <a:xfrm>
            <a:off x="1889791" y="3928524"/>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726" name="Google Shape;726;p33"/>
          <p:cNvSpPr txBox="1"/>
          <p:nvPr/>
        </p:nvSpPr>
        <p:spPr>
          <a:xfrm>
            <a:off x="727754" y="4197739"/>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727" name="Google Shape;727;p33"/>
          <p:cNvCxnSpPr/>
          <p:nvPr/>
        </p:nvCxnSpPr>
        <p:spPr>
          <a:xfrm flipH="1" rot="10800000">
            <a:off x="1357157" y="4400064"/>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28" name="Google Shape;728;p33"/>
          <p:cNvSpPr txBox="1"/>
          <p:nvPr/>
        </p:nvSpPr>
        <p:spPr>
          <a:xfrm>
            <a:off x="1889791" y="4197739"/>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729" name="Google Shape;729;p33"/>
          <p:cNvSpPr txBox="1"/>
          <p:nvPr/>
        </p:nvSpPr>
        <p:spPr>
          <a:xfrm>
            <a:off x="430320" y="3653402"/>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From the menu bar:</a:t>
            </a:r>
            <a:endParaRPr sz="1800">
              <a:solidFill>
                <a:srgbClr val="0F4861"/>
              </a:solidFill>
              <a:latin typeface="Arial"/>
              <a:ea typeface="Arial"/>
              <a:cs typeface="Arial"/>
              <a:sym typeface="Arial"/>
            </a:endParaRPr>
          </a:p>
        </p:txBody>
      </p:sp>
      <p:sp>
        <p:nvSpPr>
          <p:cNvPr id="730" name="Google Shape;730;p33"/>
          <p:cNvSpPr txBox="1"/>
          <p:nvPr/>
        </p:nvSpPr>
        <p:spPr>
          <a:xfrm>
            <a:off x="430320" y="4829205"/>
            <a:ext cx="55036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after an invoice was made for this client and completed, it was amended and a special discount was placed for this client</a:t>
            </a:r>
            <a:endParaRPr/>
          </a:p>
        </p:txBody>
      </p:sp>
      <p:pic>
        <p:nvPicPr>
          <p:cNvPr id="731" name="Google Shape;731;p33"/>
          <p:cNvPicPr preferRelativeResize="0"/>
          <p:nvPr>
            <p:ph idx="1" type="body"/>
          </p:nvPr>
        </p:nvPicPr>
        <p:blipFill rotWithShape="1">
          <a:blip r:embed="rId4">
            <a:alphaModFix/>
          </a:blip>
          <a:srcRect b="0" l="6653" r="0" t="2332"/>
          <a:stretch/>
        </p:blipFill>
        <p:spPr>
          <a:xfrm>
            <a:off x="6230984" y="615909"/>
            <a:ext cx="5777514" cy="5663593"/>
          </a:xfrm>
          <a:prstGeom prst="rect">
            <a:avLst/>
          </a:prstGeom>
          <a:noFill/>
          <a:ln>
            <a:noFill/>
          </a:ln>
        </p:spPr>
      </p:pic>
      <p:pic>
        <p:nvPicPr>
          <p:cNvPr id="732" name="Google Shape;732;p33"/>
          <p:cNvPicPr preferRelativeResize="0"/>
          <p:nvPr/>
        </p:nvPicPr>
        <p:blipFill rotWithShape="1">
          <a:blip r:embed="rId5">
            <a:alphaModFix/>
          </a:blip>
          <a:srcRect b="22694" l="0" r="0" t="11048"/>
          <a:stretch/>
        </p:blipFill>
        <p:spPr>
          <a:xfrm>
            <a:off x="6230984" y="615109"/>
            <a:ext cx="5763318" cy="5663593"/>
          </a:xfrm>
          <a:prstGeom prst="rect">
            <a:avLst/>
          </a:prstGeom>
          <a:noFill/>
          <a:ln>
            <a:noFill/>
          </a:ln>
        </p:spPr>
      </p:pic>
      <p:pic>
        <p:nvPicPr>
          <p:cNvPr id="733" name="Google Shape;733;p33"/>
          <p:cNvPicPr preferRelativeResize="0"/>
          <p:nvPr/>
        </p:nvPicPr>
        <p:blipFill rotWithShape="1">
          <a:blip r:embed="rId6">
            <a:alphaModFix/>
          </a:blip>
          <a:srcRect b="0" l="2058" r="-1" t="0"/>
          <a:stretch/>
        </p:blipFill>
        <p:spPr>
          <a:xfrm>
            <a:off x="6230984" y="614309"/>
            <a:ext cx="5763318" cy="5662793"/>
          </a:xfrm>
          <a:prstGeom prst="rect">
            <a:avLst/>
          </a:prstGeom>
          <a:noFill/>
          <a:ln>
            <a:noFill/>
          </a:ln>
        </p:spPr>
      </p:pic>
      <p:pic>
        <p:nvPicPr>
          <p:cNvPr id="734" name="Google Shape;734;p33"/>
          <p:cNvPicPr preferRelativeResize="0"/>
          <p:nvPr/>
        </p:nvPicPr>
        <p:blipFill rotWithShape="1">
          <a:blip r:embed="rId7">
            <a:alphaModFix/>
          </a:blip>
          <a:srcRect b="0" l="4405" r="0" t="0"/>
          <a:stretch/>
        </p:blipFill>
        <p:spPr>
          <a:xfrm>
            <a:off x="6230984" y="615909"/>
            <a:ext cx="5763318" cy="5661193"/>
          </a:xfrm>
          <a:prstGeom prst="rect">
            <a:avLst/>
          </a:prstGeom>
          <a:noFill/>
          <a:ln>
            <a:noFill/>
          </a:ln>
        </p:spPr>
      </p:pic>
      <p:sp>
        <p:nvSpPr>
          <p:cNvPr id="735" name="Google Shape;735;p33"/>
          <p:cNvSpPr txBox="1"/>
          <p:nvPr/>
        </p:nvSpPr>
        <p:spPr>
          <a:xfrm>
            <a:off x="727825" y="2709136"/>
            <a:ext cx="9190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Action</a:t>
            </a:r>
            <a:endParaRPr/>
          </a:p>
        </p:txBody>
      </p:sp>
      <p:cxnSp>
        <p:nvCxnSpPr>
          <p:cNvPr id="736" name="Google Shape;736;p33"/>
          <p:cNvCxnSpPr/>
          <p:nvPr/>
        </p:nvCxnSpPr>
        <p:spPr>
          <a:xfrm flipH="1" rot="10800000">
            <a:off x="1469200" y="2920792"/>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37" name="Google Shape;737;p33"/>
          <p:cNvSpPr txBox="1"/>
          <p:nvPr/>
        </p:nvSpPr>
        <p:spPr>
          <a:xfrm>
            <a:off x="1917855" y="2709136"/>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Adjust</a:t>
            </a:r>
            <a:endParaRPr/>
          </a:p>
        </p:txBody>
      </p:sp>
      <p:sp>
        <p:nvSpPr>
          <p:cNvPr id="738" name="Google Shape;738;p33"/>
          <p:cNvSpPr txBox="1"/>
          <p:nvPr/>
        </p:nvSpPr>
        <p:spPr>
          <a:xfrm>
            <a:off x="430391" y="2434014"/>
            <a:ext cx="29472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From the menu bar:</a:t>
            </a:r>
            <a:endParaRPr sz="1800">
              <a:solidFill>
                <a:srgbClr val="0F4861"/>
              </a:solidFill>
              <a:latin typeface="Arial"/>
              <a:ea typeface="Arial"/>
              <a:cs typeface="Arial"/>
              <a:sym typeface="Arial"/>
            </a:endParaRPr>
          </a:p>
        </p:txBody>
      </p:sp>
      <p:sp>
        <p:nvSpPr>
          <p:cNvPr id="739" name="Google Shape;739;p33"/>
          <p:cNvSpPr txBox="1"/>
          <p:nvPr/>
        </p:nvSpPr>
        <p:spPr>
          <a:xfrm>
            <a:off x="727296" y="2987577"/>
            <a:ext cx="47124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and then we choose adjust the one we have created now </a:t>
            </a:r>
            <a:endParaRPr sz="1800">
              <a:solidFill>
                <a:srgbClr val="0F4861"/>
              </a:solidFill>
              <a:latin typeface="Arial"/>
              <a:ea typeface="Arial"/>
              <a:cs typeface="Arial"/>
              <a:sym typeface="Arial"/>
            </a:endParaRPr>
          </a:p>
        </p:txBody>
      </p:sp>
      <p:pic>
        <p:nvPicPr>
          <p:cNvPr id="740" name="Google Shape;740;p33"/>
          <p:cNvPicPr preferRelativeResize="0"/>
          <p:nvPr/>
        </p:nvPicPr>
        <p:blipFill rotWithShape="1">
          <a:blip r:embed="rId8">
            <a:alphaModFix/>
          </a:blip>
          <a:srcRect b="0" l="4788" r="0" t="0"/>
          <a:stretch/>
        </p:blipFill>
        <p:spPr>
          <a:xfrm>
            <a:off x="6262104" y="612709"/>
            <a:ext cx="5732197" cy="5650734"/>
          </a:xfrm>
          <a:prstGeom prst="rect">
            <a:avLst/>
          </a:prstGeom>
          <a:noFill/>
          <a:ln>
            <a:noFill/>
          </a:ln>
        </p:spPr>
      </p:pic>
      <p:pic>
        <p:nvPicPr>
          <p:cNvPr id="741" name="Google Shape;741;p33"/>
          <p:cNvPicPr preferRelativeResize="0"/>
          <p:nvPr/>
        </p:nvPicPr>
        <p:blipFill rotWithShape="1">
          <a:blip r:embed="rId9">
            <a:alphaModFix/>
          </a:blip>
          <a:srcRect b="0" l="0" r="0" t="0"/>
          <a:stretch/>
        </p:blipFill>
        <p:spPr>
          <a:xfrm>
            <a:off x="6215737" y="611109"/>
            <a:ext cx="5763318" cy="5630981"/>
          </a:xfrm>
          <a:prstGeom prst="rect">
            <a:avLst/>
          </a:prstGeom>
          <a:noFill/>
          <a:ln>
            <a:noFill/>
          </a:ln>
        </p:spPr>
      </p:pic>
      <p:pic>
        <p:nvPicPr>
          <p:cNvPr id="742" name="Google Shape;742;p33"/>
          <p:cNvPicPr preferRelativeResize="0"/>
          <p:nvPr/>
        </p:nvPicPr>
        <p:blipFill rotWithShape="1">
          <a:blip r:embed="rId10">
            <a:alphaModFix/>
          </a:blip>
          <a:srcRect b="0" l="3368" r="0" t="0"/>
          <a:stretch/>
        </p:blipFill>
        <p:spPr>
          <a:xfrm>
            <a:off x="6201541" y="578499"/>
            <a:ext cx="5777514" cy="5663592"/>
          </a:xfrm>
          <a:prstGeom prst="rect">
            <a:avLst/>
          </a:prstGeom>
          <a:noFill/>
          <a:ln>
            <a:noFill/>
          </a:ln>
        </p:spPr>
      </p:pic>
      <p:pic>
        <p:nvPicPr>
          <p:cNvPr id="743" name="Google Shape;743;p33"/>
          <p:cNvPicPr preferRelativeResize="0"/>
          <p:nvPr/>
        </p:nvPicPr>
        <p:blipFill rotWithShape="1">
          <a:blip r:embed="rId11">
            <a:alphaModFix/>
          </a:blip>
          <a:srcRect b="7133" l="0" r="3432" t="4947"/>
          <a:stretch/>
        </p:blipFill>
        <p:spPr>
          <a:xfrm>
            <a:off x="6216263" y="568040"/>
            <a:ext cx="5777514" cy="56954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500"/>
                                        <p:tgtEl>
                                          <p:spTgt spid="7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500"/>
                                        <p:tgtEl>
                                          <p:spTgt spid="7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500"/>
                                        <p:tgtEl>
                                          <p:spTgt spid="7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500"/>
                                        <p:tgtEl>
                                          <p:spTgt spid="7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500"/>
                                        <p:tgtEl>
                                          <p:spTgt spid="7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500"/>
                                        <p:tgtEl>
                                          <p:spTgt spid="7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500"/>
                                        <p:tgtEl>
                                          <p:spTgt spid="7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500"/>
                                        <p:tgtEl>
                                          <p:spTgt spid="7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500"/>
                                        <p:tgtEl>
                                          <p:spTgt spid="7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500"/>
                                        <p:tgtEl>
                                          <p:spTgt spid="7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500"/>
                                        <p:tgtEl>
                                          <p:spTgt spid="7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500"/>
                                        <p:tgtEl>
                                          <p:spTgt spid="7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500"/>
                                        <p:tgtEl>
                                          <p:spTgt spid="7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500"/>
                                        <p:tgtEl>
                                          <p:spTgt spid="7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500"/>
                                        <p:tgtEl>
                                          <p:spTgt spid="7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500"/>
                                        <p:tgtEl>
                                          <p:spTgt spid="7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500"/>
                                        <p:tgtEl>
                                          <p:spTgt spid="7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500"/>
                                        <p:tgtEl>
                                          <p:spTgt spid="7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0"/>
                                        </p:tgtEl>
                                        <p:attrNameLst>
                                          <p:attrName>style.visibility</p:attrName>
                                        </p:attrNameLst>
                                      </p:cBhvr>
                                      <p:to>
                                        <p:strVal val="visible"/>
                                      </p:to>
                                    </p:set>
                                    <p:anim calcmode="lin" valueType="num">
                                      <p:cBhvr additive="base">
                                        <p:cTn dur="500"/>
                                        <p:tgtEl>
                                          <p:spTgt spid="7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500"/>
                                        <p:tgtEl>
                                          <p:spTgt spid="7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749" name="Google Shape;74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0" name="Google Shape;750;p34"/>
          <p:cNvSpPr txBox="1"/>
          <p:nvPr/>
        </p:nvSpPr>
        <p:spPr>
          <a:xfrm>
            <a:off x="-2" y="80539"/>
            <a:ext cx="1000241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make an amendment to the invoice using the adjustment methods:</a:t>
            </a:r>
            <a:endParaRPr/>
          </a:p>
        </p:txBody>
      </p:sp>
      <p:sp>
        <p:nvSpPr>
          <p:cNvPr id="751" name="Google Shape;751;p34"/>
          <p:cNvSpPr txBox="1"/>
          <p:nvPr/>
        </p:nvSpPr>
        <p:spPr>
          <a:xfrm>
            <a:off x="438063" y="598652"/>
            <a:ext cx="503900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First method is a new transaction must be created to try this method after that we create a new adjust</a:t>
            </a:r>
            <a:endParaRPr/>
          </a:p>
        </p:txBody>
      </p:sp>
      <p:sp>
        <p:nvSpPr>
          <p:cNvPr id="752" name="Google Shape;752;p34"/>
          <p:cNvSpPr txBox="1"/>
          <p:nvPr/>
        </p:nvSpPr>
        <p:spPr>
          <a:xfrm>
            <a:off x="838200" y="2200903"/>
            <a:ext cx="49102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After that, we return to the transaction that we created and try this extension</a:t>
            </a:r>
            <a:endParaRPr/>
          </a:p>
        </p:txBody>
      </p:sp>
      <p:sp>
        <p:nvSpPr>
          <p:cNvPr id="753" name="Google Shape;753;p34"/>
          <p:cNvSpPr txBox="1"/>
          <p:nvPr/>
        </p:nvSpPr>
        <p:spPr>
          <a:xfrm>
            <a:off x="715369" y="1381462"/>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754" name="Google Shape;754;p34"/>
          <p:cNvSpPr txBox="1"/>
          <p:nvPr/>
        </p:nvSpPr>
        <p:spPr>
          <a:xfrm>
            <a:off x="864259" y="1719943"/>
            <a:ext cx="785327" cy="646331"/>
          </a:xfrm>
          <a:prstGeom prst="rect">
            <a:avLst/>
          </a:prstGeom>
          <a:blipFill rotWithShape="1">
            <a:blip r:embed="rId3">
              <a:alphaModFix/>
            </a:blip>
            <a:stretch>
              <a:fillRect b="0" l="-6975" r="-3875"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755" name="Google Shape;755;p34"/>
          <p:cNvSpPr txBox="1"/>
          <p:nvPr/>
        </p:nvSpPr>
        <p:spPr>
          <a:xfrm>
            <a:off x="1955153" y="1725381"/>
            <a:ext cx="21647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receipt</a:t>
            </a:r>
            <a:endParaRPr/>
          </a:p>
        </p:txBody>
      </p:sp>
      <p:sp>
        <p:nvSpPr>
          <p:cNvPr id="756" name="Google Shape;756;p34"/>
          <p:cNvSpPr txBox="1"/>
          <p:nvPr/>
        </p:nvSpPr>
        <p:spPr>
          <a:xfrm>
            <a:off x="3168746" y="1596664"/>
            <a:ext cx="14192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Receivables Activities</a:t>
            </a:r>
            <a:endParaRPr/>
          </a:p>
        </p:txBody>
      </p:sp>
      <p:cxnSp>
        <p:nvCxnSpPr>
          <p:cNvPr id="757" name="Google Shape;757;p34"/>
          <p:cNvCxnSpPr/>
          <p:nvPr/>
        </p:nvCxnSpPr>
        <p:spPr>
          <a:xfrm flipH="1" rot="10800000">
            <a:off x="1551613" y="1932143"/>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58" name="Google Shape;758;p34"/>
          <p:cNvCxnSpPr/>
          <p:nvPr/>
        </p:nvCxnSpPr>
        <p:spPr>
          <a:xfrm flipH="1" rot="10800000">
            <a:off x="2792584" y="1925960"/>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59" name="Google Shape;759;p34"/>
          <p:cNvSpPr txBox="1"/>
          <p:nvPr/>
        </p:nvSpPr>
        <p:spPr>
          <a:xfrm>
            <a:off x="734031" y="3344492"/>
            <a:ext cx="564747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After that, we select the new adjust that we have created and choose the amount we want to decrease or increase</a:t>
            </a:r>
            <a:endParaRPr sz="1800">
              <a:solidFill>
                <a:srgbClr val="0F4861"/>
              </a:solidFill>
              <a:latin typeface="Arial"/>
              <a:ea typeface="Arial"/>
              <a:cs typeface="Arial"/>
              <a:sym typeface="Arial"/>
            </a:endParaRPr>
          </a:p>
        </p:txBody>
      </p:sp>
      <p:sp>
        <p:nvSpPr>
          <p:cNvPr id="760" name="Google Shape;760;p34"/>
          <p:cNvSpPr txBox="1"/>
          <p:nvPr/>
        </p:nvSpPr>
        <p:spPr>
          <a:xfrm>
            <a:off x="1031465" y="4486547"/>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761" name="Google Shape;761;p34"/>
          <p:cNvCxnSpPr/>
          <p:nvPr/>
        </p:nvCxnSpPr>
        <p:spPr>
          <a:xfrm flipH="1" rot="10800000">
            <a:off x="1660868" y="4698203"/>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62" name="Google Shape;762;p34"/>
          <p:cNvSpPr txBox="1"/>
          <p:nvPr/>
        </p:nvSpPr>
        <p:spPr>
          <a:xfrm>
            <a:off x="2193502" y="4486547"/>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763" name="Google Shape;763;p34"/>
          <p:cNvSpPr txBox="1"/>
          <p:nvPr/>
        </p:nvSpPr>
        <p:spPr>
          <a:xfrm>
            <a:off x="1031465" y="4755762"/>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764" name="Google Shape;764;p34"/>
          <p:cNvCxnSpPr/>
          <p:nvPr/>
        </p:nvCxnSpPr>
        <p:spPr>
          <a:xfrm flipH="1" rot="10800000">
            <a:off x="1660868" y="4958087"/>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65" name="Google Shape;765;p34"/>
          <p:cNvSpPr txBox="1"/>
          <p:nvPr/>
        </p:nvSpPr>
        <p:spPr>
          <a:xfrm>
            <a:off x="2193502" y="4755762"/>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766" name="Google Shape;766;p34"/>
          <p:cNvSpPr txBox="1"/>
          <p:nvPr/>
        </p:nvSpPr>
        <p:spPr>
          <a:xfrm>
            <a:off x="734031" y="4211425"/>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From the menu bar:</a:t>
            </a:r>
            <a:endParaRPr sz="1800">
              <a:solidFill>
                <a:srgbClr val="0F4861"/>
              </a:solidFill>
              <a:latin typeface="Arial"/>
              <a:ea typeface="Arial"/>
              <a:cs typeface="Arial"/>
              <a:sym typeface="Arial"/>
            </a:endParaRPr>
          </a:p>
        </p:txBody>
      </p:sp>
      <p:sp>
        <p:nvSpPr>
          <p:cNvPr id="767" name="Google Shape;767;p34"/>
          <p:cNvSpPr txBox="1"/>
          <p:nvPr/>
        </p:nvSpPr>
        <p:spPr>
          <a:xfrm>
            <a:off x="842650" y="5088245"/>
            <a:ext cx="55036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invoice was modified after it was created with decrease or increase</a:t>
            </a:r>
            <a:endParaRPr/>
          </a:p>
        </p:txBody>
      </p:sp>
      <p:cxnSp>
        <p:nvCxnSpPr>
          <p:cNvPr id="768" name="Google Shape;768;p34"/>
          <p:cNvCxnSpPr/>
          <p:nvPr/>
        </p:nvCxnSpPr>
        <p:spPr>
          <a:xfrm flipH="1" rot="10800000">
            <a:off x="4388107" y="1917388"/>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69" name="Google Shape;769;p34"/>
          <p:cNvSpPr txBox="1"/>
          <p:nvPr/>
        </p:nvSpPr>
        <p:spPr>
          <a:xfrm>
            <a:off x="4797729" y="1589392"/>
            <a:ext cx="16989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Revenue on invoice</a:t>
            </a:r>
            <a:endParaRPr/>
          </a:p>
        </p:txBody>
      </p:sp>
      <p:pic>
        <p:nvPicPr>
          <p:cNvPr id="770" name="Google Shape;770;p34"/>
          <p:cNvPicPr preferRelativeResize="0"/>
          <p:nvPr>
            <p:ph idx="1" type="body"/>
          </p:nvPr>
        </p:nvPicPr>
        <p:blipFill rotWithShape="1">
          <a:blip r:embed="rId4">
            <a:alphaModFix/>
          </a:blip>
          <a:srcRect b="0" l="5141" r="0" t="4001"/>
          <a:stretch/>
        </p:blipFill>
        <p:spPr>
          <a:xfrm>
            <a:off x="6541322" y="589428"/>
            <a:ext cx="5503689" cy="5766522"/>
          </a:xfrm>
          <a:prstGeom prst="rect">
            <a:avLst/>
          </a:prstGeom>
          <a:noFill/>
          <a:ln>
            <a:noFill/>
          </a:ln>
        </p:spPr>
      </p:pic>
      <p:sp>
        <p:nvSpPr>
          <p:cNvPr id="771" name="Google Shape;771;p34"/>
          <p:cNvSpPr txBox="1"/>
          <p:nvPr/>
        </p:nvSpPr>
        <p:spPr>
          <a:xfrm>
            <a:off x="1060986" y="3071678"/>
            <a:ext cx="9190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Action</a:t>
            </a:r>
            <a:endParaRPr/>
          </a:p>
        </p:txBody>
      </p:sp>
      <p:cxnSp>
        <p:nvCxnSpPr>
          <p:cNvPr id="772" name="Google Shape;772;p34"/>
          <p:cNvCxnSpPr/>
          <p:nvPr/>
        </p:nvCxnSpPr>
        <p:spPr>
          <a:xfrm flipH="1" rot="10800000">
            <a:off x="1802361" y="3283334"/>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73" name="Google Shape;773;p34"/>
          <p:cNvSpPr txBox="1"/>
          <p:nvPr/>
        </p:nvSpPr>
        <p:spPr>
          <a:xfrm>
            <a:off x="2251016" y="3071678"/>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Adjust</a:t>
            </a:r>
            <a:endParaRPr/>
          </a:p>
        </p:txBody>
      </p:sp>
      <p:sp>
        <p:nvSpPr>
          <p:cNvPr id="774" name="Google Shape;774;p34"/>
          <p:cNvSpPr txBox="1"/>
          <p:nvPr/>
        </p:nvSpPr>
        <p:spPr>
          <a:xfrm>
            <a:off x="763552" y="2796556"/>
            <a:ext cx="29472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From the menu bar:</a:t>
            </a:r>
            <a:endParaRPr sz="1800">
              <a:solidFill>
                <a:srgbClr val="0F4861"/>
              </a:solidFill>
              <a:latin typeface="Arial"/>
              <a:ea typeface="Arial"/>
              <a:cs typeface="Arial"/>
              <a:sym typeface="Arial"/>
            </a:endParaRPr>
          </a:p>
        </p:txBody>
      </p:sp>
      <p:pic>
        <p:nvPicPr>
          <p:cNvPr id="775" name="Google Shape;775;p34"/>
          <p:cNvPicPr preferRelativeResize="0"/>
          <p:nvPr/>
        </p:nvPicPr>
        <p:blipFill rotWithShape="1">
          <a:blip r:embed="rId5">
            <a:alphaModFix/>
          </a:blip>
          <a:srcRect b="0" l="0" r="0" t="0"/>
          <a:stretch/>
        </p:blipFill>
        <p:spPr>
          <a:xfrm>
            <a:off x="6547861" y="589028"/>
            <a:ext cx="5497149" cy="5766521"/>
          </a:xfrm>
          <a:prstGeom prst="rect">
            <a:avLst/>
          </a:prstGeom>
          <a:noFill/>
          <a:ln>
            <a:noFill/>
          </a:ln>
        </p:spPr>
      </p:pic>
      <p:pic>
        <p:nvPicPr>
          <p:cNvPr id="776" name="Google Shape;776;p34"/>
          <p:cNvPicPr preferRelativeResize="0"/>
          <p:nvPr/>
        </p:nvPicPr>
        <p:blipFill rotWithShape="1">
          <a:blip r:embed="rId6">
            <a:alphaModFix/>
          </a:blip>
          <a:srcRect b="0" l="0" r="0" t="0"/>
          <a:stretch/>
        </p:blipFill>
        <p:spPr>
          <a:xfrm>
            <a:off x="6538677" y="588627"/>
            <a:ext cx="5503689" cy="5766521"/>
          </a:xfrm>
          <a:prstGeom prst="rect">
            <a:avLst/>
          </a:prstGeom>
          <a:noFill/>
          <a:ln>
            <a:noFill/>
          </a:ln>
        </p:spPr>
      </p:pic>
      <p:pic>
        <p:nvPicPr>
          <p:cNvPr id="777" name="Google Shape;777;p34"/>
          <p:cNvPicPr preferRelativeResize="0"/>
          <p:nvPr/>
        </p:nvPicPr>
        <p:blipFill rotWithShape="1">
          <a:blip r:embed="rId7">
            <a:alphaModFix/>
          </a:blip>
          <a:srcRect b="0" l="3767" r="0" t="0"/>
          <a:stretch/>
        </p:blipFill>
        <p:spPr>
          <a:xfrm>
            <a:off x="6536032" y="587825"/>
            <a:ext cx="5497149" cy="5766521"/>
          </a:xfrm>
          <a:prstGeom prst="rect">
            <a:avLst/>
          </a:prstGeom>
          <a:noFill/>
          <a:ln>
            <a:noFill/>
          </a:ln>
        </p:spPr>
      </p:pic>
      <p:pic>
        <p:nvPicPr>
          <p:cNvPr id="778" name="Google Shape;778;p34"/>
          <p:cNvPicPr preferRelativeResize="0"/>
          <p:nvPr/>
        </p:nvPicPr>
        <p:blipFill rotWithShape="1">
          <a:blip r:embed="rId8">
            <a:alphaModFix/>
          </a:blip>
          <a:srcRect b="0" l="3649" r="0" t="0"/>
          <a:stretch/>
        </p:blipFill>
        <p:spPr>
          <a:xfrm>
            <a:off x="6541321" y="598652"/>
            <a:ext cx="5491860" cy="5766521"/>
          </a:xfrm>
          <a:prstGeom prst="rect">
            <a:avLst/>
          </a:prstGeom>
          <a:noFill/>
          <a:ln>
            <a:noFill/>
          </a:ln>
        </p:spPr>
      </p:pic>
      <p:pic>
        <p:nvPicPr>
          <p:cNvPr id="779" name="Google Shape;779;p34"/>
          <p:cNvPicPr preferRelativeResize="0"/>
          <p:nvPr/>
        </p:nvPicPr>
        <p:blipFill rotWithShape="1">
          <a:blip r:embed="rId9">
            <a:alphaModFix/>
          </a:blip>
          <a:srcRect b="4696" l="5383" r="0" t="1413"/>
          <a:stretch/>
        </p:blipFill>
        <p:spPr>
          <a:xfrm>
            <a:off x="6541320" y="576998"/>
            <a:ext cx="5491860" cy="5797399"/>
          </a:xfrm>
          <a:prstGeom prst="rect">
            <a:avLst/>
          </a:prstGeom>
          <a:noFill/>
          <a:ln>
            <a:noFill/>
          </a:ln>
        </p:spPr>
      </p:pic>
      <p:pic>
        <p:nvPicPr>
          <p:cNvPr id="780" name="Google Shape;780;p34"/>
          <p:cNvPicPr preferRelativeResize="0"/>
          <p:nvPr/>
        </p:nvPicPr>
        <p:blipFill rotWithShape="1">
          <a:blip r:embed="rId10">
            <a:alphaModFix/>
          </a:blip>
          <a:srcRect b="5010" l="0" r="6124" t="7399"/>
          <a:stretch/>
        </p:blipFill>
        <p:spPr>
          <a:xfrm>
            <a:off x="6515316" y="598652"/>
            <a:ext cx="5517863" cy="5748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5"/>
                                        </p:tgtEl>
                                        <p:attrNameLst>
                                          <p:attrName>style.visibility</p:attrName>
                                        </p:attrNameLst>
                                      </p:cBhvr>
                                      <p:to>
                                        <p:strVal val="visible"/>
                                      </p:to>
                                    </p:set>
                                    <p:anim calcmode="lin" valueType="num">
                                      <p:cBhvr additive="base">
                                        <p:cTn dur="500"/>
                                        <p:tgtEl>
                                          <p:spTgt spid="7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500"/>
                                        <p:tgtEl>
                                          <p:spTgt spid="7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6"/>
                                        </p:tgtEl>
                                        <p:attrNameLst>
                                          <p:attrName>style.visibility</p:attrName>
                                        </p:attrNameLst>
                                      </p:cBhvr>
                                      <p:to>
                                        <p:strVal val="visible"/>
                                      </p:to>
                                    </p:set>
                                    <p:anim calcmode="lin" valueType="num">
                                      <p:cBhvr additive="base">
                                        <p:cTn dur="500"/>
                                        <p:tgtEl>
                                          <p:spTgt spid="7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4"/>
                                        </p:tgtEl>
                                        <p:attrNameLst>
                                          <p:attrName>style.visibility</p:attrName>
                                        </p:attrNameLst>
                                      </p:cBhvr>
                                      <p:to>
                                        <p:strVal val="visible"/>
                                      </p:to>
                                    </p:set>
                                    <p:anim calcmode="lin" valueType="num">
                                      <p:cBhvr additive="base">
                                        <p:cTn dur="500"/>
                                        <p:tgtEl>
                                          <p:spTgt spid="7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500"/>
                                        <p:tgtEl>
                                          <p:spTgt spid="7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2"/>
                                        </p:tgtEl>
                                        <p:attrNameLst>
                                          <p:attrName>style.visibility</p:attrName>
                                        </p:attrNameLst>
                                      </p:cBhvr>
                                      <p:to>
                                        <p:strVal val="visible"/>
                                      </p:to>
                                    </p:set>
                                    <p:anim calcmode="lin" valueType="num">
                                      <p:cBhvr additive="base">
                                        <p:cTn dur="500"/>
                                        <p:tgtEl>
                                          <p:spTgt spid="7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500"/>
                                        <p:tgtEl>
                                          <p:spTgt spid="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500"/>
                                        <p:tgtEl>
                                          <p:spTgt spid="7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500"/>
                                        <p:tgtEl>
                                          <p:spTgt spid="7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500"/>
                                        <p:tgtEl>
                                          <p:spTgt spid="7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0"/>
                                        </p:tgtEl>
                                        <p:attrNameLst>
                                          <p:attrName>style.visibility</p:attrName>
                                        </p:attrNameLst>
                                      </p:cBhvr>
                                      <p:to>
                                        <p:strVal val="visible"/>
                                      </p:to>
                                    </p:set>
                                    <p:anim calcmode="lin" valueType="num">
                                      <p:cBhvr additive="base">
                                        <p:cTn dur="500"/>
                                        <p:tgtEl>
                                          <p:spTgt spid="7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500"/>
                                        <p:tgtEl>
                                          <p:spTgt spid="7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500"/>
                                        <p:tgtEl>
                                          <p:spTgt spid="7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500"/>
                                        <p:tgtEl>
                                          <p:spTgt spid="7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500"/>
                                        <p:tgtEl>
                                          <p:spTgt spid="7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500"/>
                                        <p:tgtEl>
                                          <p:spTgt spid="7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gtEl>
                                        <p:attrNameLst>
                                          <p:attrName>style.visibility</p:attrName>
                                        </p:attrNameLst>
                                      </p:cBhvr>
                                      <p:to>
                                        <p:strVal val="visible"/>
                                      </p:to>
                                    </p:set>
                                    <p:anim calcmode="lin" valueType="num">
                                      <p:cBhvr additive="base">
                                        <p:cTn dur="500"/>
                                        <p:tgtEl>
                                          <p:spTgt spid="7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80"/>
                                        </p:tgtEl>
                                        <p:attrNameLst>
                                          <p:attrName>style.visibility</p:attrName>
                                        </p:attrNameLst>
                                      </p:cBhvr>
                                      <p:to>
                                        <p:strVal val="visible"/>
                                      </p:to>
                                    </p:set>
                                    <p:anim calcmode="lin" valueType="num">
                                      <p:cBhvr additive="base">
                                        <p:cTn dur="500"/>
                                        <p:tgtEl>
                                          <p:spTgt spid="7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786" name="Google Shape;78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7" name="Google Shape;787;p35"/>
          <p:cNvSpPr txBox="1"/>
          <p:nvPr/>
        </p:nvSpPr>
        <p:spPr>
          <a:xfrm>
            <a:off x="-1" y="80539"/>
            <a:ext cx="5748442"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the second type of adjustment</a:t>
            </a:r>
            <a:endParaRPr/>
          </a:p>
        </p:txBody>
      </p:sp>
      <p:sp>
        <p:nvSpPr>
          <p:cNvPr id="788" name="Google Shape;788;p35"/>
          <p:cNvSpPr txBox="1"/>
          <p:nvPr/>
        </p:nvSpPr>
        <p:spPr>
          <a:xfrm>
            <a:off x="733896" y="393253"/>
            <a:ext cx="5039002"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Arial"/>
              <a:buChar char="•"/>
            </a:pPr>
            <a:r>
              <a:rPr lang="en-US" sz="1800">
                <a:solidFill>
                  <a:srgbClr val="0F4861"/>
                </a:solidFill>
                <a:latin typeface="Arial"/>
                <a:ea typeface="Arial"/>
                <a:cs typeface="Arial"/>
                <a:sym typeface="Arial"/>
              </a:rPr>
              <a:t>The second type does not accept this type to positive values, only some companies use this type as a kind of interest to the customer we choose </a:t>
            </a:r>
            <a:endParaRPr/>
          </a:p>
        </p:txBody>
      </p:sp>
      <p:sp>
        <p:nvSpPr>
          <p:cNvPr id="789" name="Google Shape;789;p35"/>
          <p:cNvSpPr txBox="1"/>
          <p:nvPr/>
        </p:nvSpPr>
        <p:spPr>
          <a:xfrm>
            <a:off x="951756" y="2166476"/>
            <a:ext cx="555672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this type the name is changed instead of (ADJ)to(CHARGE) and changed type also from(Adjustment)TO(Finance charge) then set up a new account Then we create a new invoice to try this term.</a:t>
            </a:r>
            <a:endParaRPr/>
          </a:p>
        </p:txBody>
      </p:sp>
      <p:sp>
        <p:nvSpPr>
          <p:cNvPr id="790" name="Google Shape;790;p35"/>
          <p:cNvSpPr txBox="1"/>
          <p:nvPr/>
        </p:nvSpPr>
        <p:spPr>
          <a:xfrm>
            <a:off x="892252" y="15316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791" name="Google Shape;791;p35"/>
          <p:cNvSpPr txBox="1"/>
          <p:nvPr/>
        </p:nvSpPr>
        <p:spPr>
          <a:xfrm>
            <a:off x="1160301" y="1821322"/>
            <a:ext cx="785327" cy="646331"/>
          </a:xfrm>
          <a:prstGeom prst="rect">
            <a:avLst/>
          </a:prstGeom>
          <a:blipFill rotWithShape="1">
            <a:blip r:embed="rId3">
              <a:alphaModFix/>
            </a:blip>
            <a:stretch>
              <a:fillRect b="0" l="-6200" r="-4649" t="-47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792" name="Google Shape;792;p35"/>
          <p:cNvSpPr txBox="1"/>
          <p:nvPr/>
        </p:nvSpPr>
        <p:spPr>
          <a:xfrm>
            <a:off x="2251195" y="1826760"/>
            <a:ext cx="21647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receipt</a:t>
            </a:r>
            <a:endParaRPr/>
          </a:p>
        </p:txBody>
      </p:sp>
      <p:sp>
        <p:nvSpPr>
          <p:cNvPr id="793" name="Google Shape;793;p35"/>
          <p:cNvSpPr txBox="1"/>
          <p:nvPr/>
        </p:nvSpPr>
        <p:spPr>
          <a:xfrm>
            <a:off x="3515691" y="1698701"/>
            <a:ext cx="14192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Receivables Activities</a:t>
            </a:r>
            <a:endParaRPr/>
          </a:p>
        </p:txBody>
      </p:sp>
      <p:cxnSp>
        <p:nvCxnSpPr>
          <p:cNvPr id="794" name="Google Shape;794;p35"/>
          <p:cNvCxnSpPr/>
          <p:nvPr/>
        </p:nvCxnSpPr>
        <p:spPr>
          <a:xfrm flipH="1" rot="10800000">
            <a:off x="1847655" y="2033522"/>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95" name="Google Shape;795;p35"/>
          <p:cNvCxnSpPr/>
          <p:nvPr/>
        </p:nvCxnSpPr>
        <p:spPr>
          <a:xfrm flipH="1" rot="10800000">
            <a:off x="3088626" y="2027339"/>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96" name="Google Shape;796;p35"/>
          <p:cNvSpPr txBox="1"/>
          <p:nvPr/>
        </p:nvSpPr>
        <p:spPr>
          <a:xfrm>
            <a:off x="805032" y="4158339"/>
            <a:ext cx="56474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Then we put the adjust that we have created now, but in the affirmative then we choose </a:t>
            </a:r>
            <a:endParaRPr/>
          </a:p>
        </p:txBody>
      </p:sp>
      <p:sp>
        <p:nvSpPr>
          <p:cNvPr id="797" name="Google Shape;797;p35"/>
          <p:cNvSpPr txBox="1"/>
          <p:nvPr/>
        </p:nvSpPr>
        <p:spPr>
          <a:xfrm>
            <a:off x="1110160" y="5053879"/>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798" name="Google Shape;798;p35"/>
          <p:cNvCxnSpPr/>
          <p:nvPr/>
        </p:nvCxnSpPr>
        <p:spPr>
          <a:xfrm flipH="1" rot="10800000">
            <a:off x="1739563" y="5265535"/>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799" name="Google Shape;799;p35"/>
          <p:cNvSpPr txBox="1"/>
          <p:nvPr/>
        </p:nvSpPr>
        <p:spPr>
          <a:xfrm>
            <a:off x="2272197" y="5053879"/>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Create Accounting</a:t>
            </a:r>
            <a:endParaRPr/>
          </a:p>
        </p:txBody>
      </p:sp>
      <p:sp>
        <p:nvSpPr>
          <p:cNvPr id="800" name="Google Shape;800;p35"/>
          <p:cNvSpPr txBox="1"/>
          <p:nvPr/>
        </p:nvSpPr>
        <p:spPr>
          <a:xfrm>
            <a:off x="1110160" y="5323094"/>
            <a:ext cx="707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tools</a:t>
            </a:r>
            <a:endParaRPr/>
          </a:p>
        </p:txBody>
      </p:sp>
      <p:cxnSp>
        <p:nvCxnSpPr>
          <p:cNvPr id="801" name="Google Shape;801;p35"/>
          <p:cNvCxnSpPr/>
          <p:nvPr/>
        </p:nvCxnSpPr>
        <p:spPr>
          <a:xfrm flipH="1" rot="10800000">
            <a:off x="1739563" y="5525419"/>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802" name="Google Shape;802;p35"/>
          <p:cNvSpPr txBox="1"/>
          <p:nvPr/>
        </p:nvSpPr>
        <p:spPr>
          <a:xfrm>
            <a:off x="2272197" y="5323094"/>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view Accounting</a:t>
            </a:r>
            <a:endParaRPr/>
          </a:p>
        </p:txBody>
      </p:sp>
      <p:sp>
        <p:nvSpPr>
          <p:cNvPr id="803" name="Google Shape;803;p35"/>
          <p:cNvSpPr txBox="1"/>
          <p:nvPr/>
        </p:nvSpPr>
        <p:spPr>
          <a:xfrm>
            <a:off x="812726" y="4778757"/>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From the menu bar:</a:t>
            </a:r>
            <a:endParaRPr sz="1800">
              <a:solidFill>
                <a:srgbClr val="0F4861"/>
              </a:solidFill>
              <a:latin typeface="Arial"/>
              <a:ea typeface="Arial"/>
              <a:cs typeface="Arial"/>
              <a:sym typeface="Arial"/>
            </a:endParaRPr>
          </a:p>
        </p:txBody>
      </p:sp>
      <p:sp>
        <p:nvSpPr>
          <p:cNvPr id="804" name="Google Shape;804;p35"/>
          <p:cNvSpPr txBox="1"/>
          <p:nvPr/>
        </p:nvSpPr>
        <p:spPr>
          <a:xfrm>
            <a:off x="805032" y="5628744"/>
            <a:ext cx="55036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In the end, we will find that the amount was added to the work as a kind of interest</a:t>
            </a:r>
            <a:endParaRPr/>
          </a:p>
        </p:txBody>
      </p:sp>
      <p:cxnSp>
        <p:nvCxnSpPr>
          <p:cNvPr id="805" name="Google Shape;805;p35"/>
          <p:cNvCxnSpPr/>
          <p:nvPr/>
        </p:nvCxnSpPr>
        <p:spPr>
          <a:xfrm flipH="1" rot="10800000">
            <a:off x="4684149" y="2018767"/>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806" name="Google Shape;806;p35"/>
          <p:cNvSpPr txBox="1"/>
          <p:nvPr/>
        </p:nvSpPr>
        <p:spPr>
          <a:xfrm>
            <a:off x="5093773" y="1690771"/>
            <a:ext cx="16458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Type(finance charge)</a:t>
            </a:r>
            <a:endParaRPr/>
          </a:p>
        </p:txBody>
      </p:sp>
      <p:sp>
        <p:nvSpPr>
          <p:cNvPr id="807" name="Google Shape;807;p35"/>
          <p:cNvSpPr txBox="1"/>
          <p:nvPr/>
        </p:nvSpPr>
        <p:spPr>
          <a:xfrm>
            <a:off x="1198993" y="3850443"/>
            <a:ext cx="9190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Action</a:t>
            </a:r>
            <a:endParaRPr/>
          </a:p>
        </p:txBody>
      </p:sp>
      <p:cxnSp>
        <p:nvCxnSpPr>
          <p:cNvPr id="808" name="Google Shape;808;p35"/>
          <p:cNvCxnSpPr/>
          <p:nvPr/>
        </p:nvCxnSpPr>
        <p:spPr>
          <a:xfrm flipH="1" rot="10800000">
            <a:off x="1940368" y="4062099"/>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809" name="Google Shape;809;p35"/>
          <p:cNvSpPr txBox="1"/>
          <p:nvPr/>
        </p:nvSpPr>
        <p:spPr>
          <a:xfrm>
            <a:off x="2389023" y="3850443"/>
            <a:ext cx="211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Adjust</a:t>
            </a:r>
            <a:endParaRPr/>
          </a:p>
        </p:txBody>
      </p:sp>
      <p:sp>
        <p:nvSpPr>
          <p:cNvPr id="810" name="Google Shape;810;p35"/>
          <p:cNvSpPr txBox="1"/>
          <p:nvPr/>
        </p:nvSpPr>
        <p:spPr>
          <a:xfrm>
            <a:off x="901559" y="3575321"/>
            <a:ext cx="29472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From the menu bar:</a:t>
            </a:r>
            <a:endParaRPr sz="1800">
              <a:solidFill>
                <a:srgbClr val="0F4861"/>
              </a:solidFill>
              <a:latin typeface="Arial"/>
              <a:ea typeface="Arial"/>
              <a:cs typeface="Arial"/>
              <a:sym typeface="Arial"/>
            </a:endParaRPr>
          </a:p>
        </p:txBody>
      </p:sp>
      <p:pic>
        <p:nvPicPr>
          <p:cNvPr id="811" name="Google Shape;811;p35"/>
          <p:cNvPicPr preferRelativeResize="0"/>
          <p:nvPr/>
        </p:nvPicPr>
        <p:blipFill rotWithShape="1">
          <a:blip r:embed="rId4">
            <a:alphaModFix/>
          </a:blip>
          <a:srcRect b="0" l="6665" r="0" t="3785"/>
          <a:stretch/>
        </p:blipFill>
        <p:spPr>
          <a:xfrm>
            <a:off x="6517266" y="624824"/>
            <a:ext cx="5576584" cy="5651295"/>
          </a:xfrm>
          <a:prstGeom prst="rect">
            <a:avLst/>
          </a:prstGeom>
          <a:noFill/>
          <a:ln>
            <a:noFill/>
          </a:ln>
        </p:spPr>
      </p:pic>
      <p:pic>
        <p:nvPicPr>
          <p:cNvPr id="812" name="Google Shape;812;p35"/>
          <p:cNvPicPr preferRelativeResize="0"/>
          <p:nvPr/>
        </p:nvPicPr>
        <p:blipFill rotWithShape="1">
          <a:blip r:embed="rId5">
            <a:alphaModFix/>
          </a:blip>
          <a:srcRect b="0" l="1634" r="0" t="0"/>
          <a:stretch/>
        </p:blipFill>
        <p:spPr>
          <a:xfrm>
            <a:off x="6488327" y="674049"/>
            <a:ext cx="5576583" cy="5650494"/>
          </a:xfrm>
          <a:prstGeom prst="rect">
            <a:avLst/>
          </a:prstGeom>
          <a:noFill/>
          <a:ln>
            <a:noFill/>
          </a:ln>
        </p:spPr>
      </p:pic>
      <p:pic>
        <p:nvPicPr>
          <p:cNvPr id="813" name="Google Shape;813;p35"/>
          <p:cNvPicPr preferRelativeResize="0"/>
          <p:nvPr/>
        </p:nvPicPr>
        <p:blipFill rotWithShape="1">
          <a:blip r:embed="rId6">
            <a:alphaModFix/>
          </a:blip>
          <a:srcRect b="0" l="0" r="0" t="0"/>
          <a:stretch/>
        </p:blipFill>
        <p:spPr>
          <a:xfrm>
            <a:off x="6511579" y="624581"/>
            <a:ext cx="5563168" cy="5650494"/>
          </a:xfrm>
          <a:prstGeom prst="rect">
            <a:avLst/>
          </a:prstGeom>
          <a:noFill/>
          <a:ln>
            <a:noFill/>
          </a:ln>
        </p:spPr>
      </p:pic>
      <p:pic>
        <p:nvPicPr>
          <p:cNvPr id="814" name="Google Shape;814;p35"/>
          <p:cNvPicPr preferRelativeResize="0"/>
          <p:nvPr/>
        </p:nvPicPr>
        <p:blipFill rotWithShape="1">
          <a:blip r:embed="rId7">
            <a:alphaModFix/>
          </a:blip>
          <a:srcRect b="0" l="0" r="0" t="0"/>
          <a:stretch/>
        </p:blipFill>
        <p:spPr>
          <a:xfrm>
            <a:off x="6530021" y="628597"/>
            <a:ext cx="5563167" cy="5705916"/>
          </a:xfrm>
          <a:prstGeom prst="rect">
            <a:avLst/>
          </a:prstGeom>
          <a:noFill/>
          <a:ln>
            <a:noFill/>
          </a:ln>
        </p:spPr>
      </p:pic>
      <p:pic>
        <p:nvPicPr>
          <p:cNvPr id="815" name="Google Shape;815;p35"/>
          <p:cNvPicPr preferRelativeResize="0"/>
          <p:nvPr/>
        </p:nvPicPr>
        <p:blipFill rotWithShape="1">
          <a:blip r:embed="rId8">
            <a:alphaModFix/>
          </a:blip>
          <a:srcRect b="0" l="10149" r="0" t="0"/>
          <a:stretch/>
        </p:blipFill>
        <p:spPr>
          <a:xfrm>
            <a:off x="6597502" y="614561"/>
            <a:ext cx="5505051" cy="5705916"/>
          </a:xfrm>
          <a:prstGeom prst="rect">
            <a:avLst/>
          </a:prstGeom>
          <a:noFill/>
          <a:ln>
            <a:noFill/>
          </a:ln>
        </p:spPr>
      </p:pic>
      <p:pic>
        <p:nvPicPr>
          <p:cNvPr id="816" name="Google Shape;816;p35"/>
          <p:cNvPicPr preferRelativeResize="0"/>
          <p:nvPr/>
        </p:nvPicPr>
        <p:blipFill rotWithShape="1">
          <a:blip r:embed="rId9">
            <a:alphaModFix/>
          </a:blip>
          <a:srcRect b="0" l="10439" r="0" t="0"/>
          <a:stretch/>
        </p:blipFill>
        <p:spPr>
          <a:xfrm>
            <a:off x="6548463" y="610494"/>
            <a:ext cx="5563167" cy="5705915"/>
          </a:xfrm>
          <a:prstGeom prst="rect">
            <a:avLst/>
          </a:prstGeom>
          <a:noFill/>
          <a:ln>
            <a:noFill/>
          </a:ln>
        </p:spPr>
      </p:pic>
      <p:pic>
        <p:nvPicPr>
          <p:cNvPr id="817" name="Google Shape;817;p35"/>
          <p:cNvPicPr preferRelativeResize="0"/>
          <p:nvPr/>
        </p:nvPicPr>
        <p:blipFill rotWithShape="1">
          <a:blip r:embed="rId10">
            <a:alphaModFix/>
          </a:blip>
          <a:srcRect b="4272" l="5359" r="0" t="0"/>
          <a:stretch/>
        </p:blipFill>
        <p:spPr>
          <a:xfrm>
            <a:off x="6460049" y="581881"/>
            <a:ext cx="5651581" cy="5774469"/>
          </a:xfrm>
          <a:prstGeom prst="rect">
            <a:avLst/>
          </a:prstGeom>
          <a:noFill/>
          <a:ln>
            <a:noFill/>
          </a:ln>
        </p:spPr>
      </p:pic>
      <p:pic>
        <p:nvPicPr>
          <p:cNvPr id="818" name="Google Shape;818;p35"/>
          <p:cNvPicPr preferRelativeResize="0"/>
          <p:nvPr>
            <p:ph idx="1" type="body"/>
          </p:nvPr>
        </p:nvPicPr>
        <p:blipFill rotWithShape="1">
          <a:blip r:embed="rId11">
            <a:alphaModFix/>
          </a:blip>
          <a:srcRect b="10759" l="0" r="6059" t="0"/>
          <a:stretch/>
        </p:blipFill>
        <p:spPr>
          <a:xfrm>
            <a:off x="6452509" y="581881"/>
            <a:ext cx="5657584" cy="57658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5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500"/>
                                        <p:tgtEl>
                                          <p:spTgt spid="8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9"/>
                                        </p:tgtEl>
                                        <p:attrNameLst>
                                          <p:attrName>style.visibility</p:attrName>
                                        </p:attrNameLst>
                                      </p:cBhvr>
                                      <p:to>
                                        <p:strVal val="visible"/>
                                      </p:to>
                                    </p:set>
                                    <p:anim calcmode="lin" valueType="num">
                                      <p:cBhvr additive="base">
                                        <p:cTn dur="500"/>
                                        <p:tgtEl>
                                          <p:spTgt spid="7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500"/>
                                        <p:tgtEl>
                                          <p:spTgt spid="8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500"/>
                                        <p:tgtEl>
                                          <p:spTgt spid="8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0"/>
                                        </p:tgtEl>
                                        <p:attrNameLst>
                                          <p:attrName>style.visibility</p:attrName>
                                        </p:attrNameLst>
                                      </p:cBhvr>
                                      <p:to>
                                        <p:strVal val="visible"/>
                                      </p:to>
                                    </p:set>
                                    <p:anim calcmode="lin" valueType="num">
                                      <p:cBhvr additive="base">
                                        <p:cTn dur="500"/>
                                        <p:tgtEl>
                                          <p:spTgt spid="8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500"/>
                                        <p:tgtEl>
                                          <p:spTgt spid="8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500"/>
                                        <p:tgtEl>
                                          <p:spTgt spid="8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500"/>
                                        <p:tgtEl>
                                          <p:spTgt spid="8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500"/>
                                        <p:tgtEl>
                                          <p:spTgt spid="8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500"/>
                                        <p:tgtEl>
                                          <p:spTgt spid="7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500"/>
                                        <p:tgtEl>
                                          <p:spTgt spid="8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3"/>
                                        </p:tgtEl>
                                        <p:attrNameLst>
                                          <p:attrName>style.visibility</p:attrName>
                                        </p:attrNameLst>
                                      </p:cBhvr>
                                      <p:to>
                                        <p:strVal val="visible"/>
                                      </p:to>
                                    </p:set>
                                    <p:anim calcmode="lin" valueType="num">
                                      <p:cBhvr additive="base">
                                        <p:cTn dur="500"/>
                                        <p:tgtEl>
                                          <p:spTgt spid="8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500"/>
                                        <p:tgtEl>
                                          <p:spTgt spid="7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500"/>
                                        <p:tgtEl>
                                          <p:spTgt spid="8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500"/>
                                        <p:tgtEl>
                                          <p:spTgt spid="7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500"/>
                                        <p:tgtEl>
                                          <p:spTgt spid="8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2"/>
                                        </p:tgtEl>
                                        <p:attrNameLst>
                                          <p:attrName>style.visibility</p:attrName>
                                        </p:attrNameLst>
                                      </p:cBhvr>
                                      <p:to>
                                        <p:strVal val="visible"/>
                                      </p:to>
                                    </p:set>
                                    <p:anim calcmode="lin" valueType="num">
                                      <p:cBhvr additive="base">
                                        <p:cTn dur="500"/>
                                        <p:tgtEl>
                                          <p:spTgt spid="8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99"/>
                                        </p:tgtEl>
                                        <p:attrNameLst>
                                          <p:attrName>style.visibility</p:attrName>
                                        </p:attrNameLst>
                                      </p:cBhvr>
                                      <p:to>
                                        <p:strVal val="visible"/>
                                      </p:to>
                                    </p:set>
                                    <p:anim calcmode="lin" valueType="num">
                                      <p:cBhvr additive="base">
                                        <p:cTn dur="500"/>
                                        <p:tgtEl>
                                          <p:spTgt spid="7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500"/>
                                        <p:tgtEl>
                                          <p:spTgt spid="8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4"/>
                                        </p:tgtEl>
                                        <p:attrNameLst>
                                          <p:attrName>style.visibility</p:attrName>
                                        </p:attrNameLst>
                                      </p:cBhvr>
                                      <p:to>
                                        <p:strVal val="visible"/>
                                      </p:to>
                                    </p:set>
                                    <p:anim calcmode="lin" valueType="num">
                                      <p:cBhvr additive="base">
                                        <p:cTn dur="500"/>
                                        <p:tgtEl>
                                          <p:spTgt spid="8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500"/>
                                        <p:tgtEl>
                                          <p:spTgt spid="8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2" name="Shape 822"/>
        <p:cNvGrpSpPr/>
        <p:nvPr/>
      </p:nvGrpSpPr>
      <p:grpSpPr>
        <a:xfrm>
          <a:off x="0" y="0"/>
          <a:ext cx="0" cy="0"/>
          <a:chOff x="0" y="0"/>
          <a:chExt cx="0" cy="0"/>
        </a:xfrm>
      </p:grpSpPr>
      <p:sp>
        <p:nvSpPr>
          <p:cNvPr id="823" name="Google Shape;823;p3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4" name="Google Shape;824;p36"/>
          <p:cNvPicPr preferRelativeResize="0"/>
          <p:nvPr/>
        </p:nvPicPr>
        <p:blipFill rotWithShape="1">
          <a:blip r:embed="rId3">
            <a:alphaModFix/>
          </a:blip>
          <a:srcRect b="0" l="2701" r="0" t="0"/>
          <a:stretch/>
        </p:blipFill>
        <p:spPr>
          <a:xfrm>
            <a:off x="329316" y="10"/>
            <a:ext cx="11862684" cy="6857990"/>
          </a:xfrm>
          <a:custGeom>
            <a:rect b="b" l="l" r="r" t="t"/>
            <a:pathLst>
              <a:path extrusionOk="0" h="6858000" w="11862684">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ln>
            <a:noFill/>
          </a:ln>
        </p:spPr>
      </p:pic>
      <p:sp>
        <p:nvSpPr>
          <p:cNvPr id="825" name="Google Shape;825;p36"/>
          <p:cNvSpPr txBox="1"/>
          <p:nvPr>
            <p:ph idx="10" type="dt"/>
          </p:nvPr>
        </p:nvSpPr>
        <p:spPr>
          <a:xfrm>
            <a:off x="18288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FFFF"/>
                </a:solidFill>
              </a:rPr>
              <a:t>25/10/2024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9" name="Shape 829"/>
        <p:cNvGrpSpPr/>
        <p:nvPr/>
      </p:nvGrpSpPr>
      <p:grpSpPr>
        <a:xfrm>
          <a:off x="0" y="0"/>
          <a:ext cx="0" cy="0"/>
          <a:chOff x="0" y="0"/>
          <a:chExt cx="0" cy="0"/>
        </a:xfrm>
      </p:grpSpPr>
      <p:sp>
        <p:nvSpPr>
          <p:cNvPr id="830" name="Google Shape;83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37"/>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2" name="Google Shape;832;p37"/>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3" name="Google Shape;833;p37"/>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4" name="Google Shape;834;p37"/>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5" name="Google Shape;835;p37"/>
          <p:cNvSpPr txBox="1"/>
          <p:nvPr>
            <p:ph idx="10" type="dt"/>
          </p:nvPr>
        </p:nvSpPr>
        <p:spPr>
          <a:xfrm>
            <a:off x="643467"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888888"/>
                </a:solidFill>
              </a:rPr>
              <a:t>25/10/2024</a:t>
            </a:r>
            <a:endParaRPr/>
          </a:p>
        </p:txBody>
      </p:sp>
      <p:sp>
        <p:nvSpPr>
          <p:cNvPr id="836" name="Google Shape;836;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837" name="Google Shape;837;p37"/>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38" name="Google Shape;838;p37"/>
          <p:cNvPicPr preferRelativeResize="0"/>
          <p:nvPr/>
        </p:nvPicPr>
        <p:blipFill rotWithShape="1">
          <a:blip r:embed="rId3">
            <a:alphaModFix/>
          </a:blip>
          <a:srcRect b="0" l="0" r="0" t="0"/>
          <a:stretch/>
        </p:blipFill>
        <p:spPr>
          <a:xfrm>
            <a:off x="2007704" y="643467"/>
            <a:ext cx="7893397" cy="5571065"/>
          </a:xfrm>
          <a:prstGeom prst="rect">
            <a:avLst/>
          </a:prstGeom>
          <a:noFill/>
          <a:ln>
            <a:noFill/>
          </a:ln>
        </p:spPr>
      </p:pic>
      <p:sp>
        <p:nvSpPr>
          <p:cNvPr id="839" name="Google Shape;839;p37"/>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A screenshot of a computer&#10;&#10;Description automatically generated" id="126" name="Google Shape;126;p4"/>
          <p:cNvPicPr preferRelativeResize="0"/>
          <p:nvPr/>
        </p:nvPicPr>
        <p:blipFill rotWithShape="1">
          <a:blip r:embed="rId3">
            <a:alphaModFix/>
          </a:blip>
          <a:srcRect b="0" l="0" r="0" t="0"/>
          <a:stretch/>
        </p:blipFill>
        <p:spPr>
          <a:xfrm>
            <a:off x="4513634" y="0"/>
            <a:ext cx="7623173" cy="4938437"/>
          </a:xfrm>
          <a:prstGeom prst="rect">
            <a:avLst/>
          </a:prstGeom>
          <a:noFill/>
          <a:ln>
            <a:noFill/>
          </a:ln>
        </p:spPr>
      </p:pic>
      <p:sp>
        <p:nvSpPr>
          <p:cNvPr id="127" name="Google Shape;127;p4"/>
          <p:cNvSpPr txBox="1"/>
          <p:nvPr/>
        </p:nvSpPr>
        <p:spPr>
          <a:xfrm>
            <a:off x="0" y="815355"/>
            <a:ext cx="49837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a:t>
            </a:r>
            <a:r>
              <a:rPr lang="en-US" sz="1800" u="sng">
                <a:solidFill>
                  <a:srgbClr val="0F4861"/>
                </a:solidFill>
                <a:latin typeface="Arial"/>
                <a:ea typeface="Arial"/>
                <a:cs typeface="Arial"/>
                <a:sym typeface="Arial"/>
              </a:rPr>
              <a:t>Header:</a:t>
            </a:r>
            <a:endParaRPr/>
          </a:p>
          <a:p>
            <a:pPr indent="0" lvl="1" marL="457200" marR="0" rtl="0" algn="l">
              <a:spcBef>
                <a:spcPts val="0"/>
              </a:spcBef>
              <a:spcAft>
                <a:spcPts val="0"/>
              </a:spcAft>
              <a:buNone/>
            </a:pPr>
            <a:r>
              <a:rPr b="0" i="0" lang="en-US" sz="1800" u="none" cap="none" strike="noStrike">
                <a:solidFill>
                  <a:srgbClr val="0F4861"/>
                </a:solidFill>
                <a:latin typeface="Arial"/>
                <a:ea typeface="Arial"/>
                <a:cs typeface="Arial"/>
                <a:sym typeface="Arial"/>
              </a:rPr>
              <a:t>It contains the details of the transaction</a:t>
            </a:r>
            <a:endParaRPr/>
          </a:p>
          <a:p>
            <a:pPr indent="0" lvl="1" marL="457200" marR="0" rtl="0" algn="l">
              <a:spcBef>
                <a:spcPts val="0"/>
              </a:spcBef>
              <a:spcAft>
                <a:spcPts val="0"/>
              </a:spcAft>
              <a:buNone/>
            </a:pPr>
            <a:r>
              <a:rPr b="0" i="0" lang="en-US" sz="1800" u="none" cap="none" strike="noStrike">
                <a:solidFill>
                  <a:srgbClr val="0F4861"/>
                </a:solidFill>
                <a:latin typeface="Arial"/>
                <a:ea typeface="Arial"/>
                <a:cs typeface="Arial"/>
                <a:sym typeface="Arial"/>
              </a:rPr>
              <a:t>And customers data. </a:t>
            </a:r>
            <a:endParaRPr b="0" i="0" sz="1800" u="none" cap="none" strike="noStrike">
              <a:solidFill>
                <a:srgbClr val="0F4861"/>
              </a:solidFill>
              <a:latin typeface="Arial"/>
              <a:ea typeface="Arial"/>
              <a:cs typeface="Arial"/>
              <a:sym typeface="Arial"/>
            </a:endParaRPr>
          </a:p>
        </p:txBody>
      </p:sp>
      <p:sp>
        <p:nvSpPr>
          <p:cNvPr id="128" name="Google Shape;128;p4"/>
          <p:cNvSpPr txBox="1"/>
          <p:nvPr/>
        </p:nvSpPr>
        <p:spPr>
          <a:xfrm>
            <a:off x="0" y="2092375"/>
            <a:ext cx="447789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a:t>
            </a:r>
            <a:r>
              <a:rPr lang="en-US" sz="1800" u="sng">
                <a:solidFill>
                  <a:srgbClr val="0F4861"/>
                </a:solidFill>
                <a:latin typeface="Arial"/>
                <a:ea typeface="Arial"/>
                <a:cs typeface="Arial"/>
                <a:sym typeface="Arial"/>
              </a:rPr>
              <a:t>Line Items</a:t>
            </a:r>
            <a:r>
              <a:rPr lang="en-US" sz="1800">
                <a:solidFill>
                  <a:srgbClr val="0F4861"/>
                </a:solidFill>
                <a:latin typeface="Arial"/>
                <a:ea typeface="Arial"/>
                <a:cs typeface="Arial"/>
                <a:sym typeface="Arial"/>
              </a:rPr>
              <a:t>:</a:t>
            </a:r>
            <a:endParaRPr/>
          </a:p>
          <a:p>
            <a:pPr indent="0" lvl="1" marL="457200" marR="0" rtl="0" algn="l">
              <a:spcBef>
                <a:spcPts val="0"/>
              </a:spcBef>
              <a:spcAft>
                <a:spcPts val="0"/>
              </a:spcAft>
              <a:buNone/>
            </a:pPr>
            <a:r>
              <a:rPr b="0" i="0" lang="en-US" sz="1800" u="none" cap="none" strike="noStrike">
                <a:solidFill>
                  <a:srgbClr val="0F4861"/>
                </a:solidFill>
                <a:latin typeface="Arial"/>
                <a:ea typeface="Arial"/>
                <a:cs typeface="Arial"/>
                <a:sym typeface="Arial"/>
              </a:rPr>
              <a:t>A window to put the items details in</a:t>
            </a:r>
            <a:endParaRPr/>
          </a:p>
          <a:p>
            <a:pPr indent="0" lvl="1" marL="457200" marR="0" rtl="0" algn="l">
              <a:spcBef>
                <a:spcPts val="0"/>
              </a:spcBef>
              <a:spcAft>
                <a:spcPts val="0"/>
              </a:spcAft>
              <a:buNone/>
            </a:pPr>
            <a:r>
              <a:rPr b="0" i="0" lang="en-US" sz="1800" u="none" cap="none" strike="noStrike">
                <a:solidFill>
                  <a:srgbClr val="0F4861"/>
                </a:solidFill>
                <a:latin typeface="Arial"/>
                <a:ea typeface="Arial"/>
                <a:cs typeface="Arial"/>
                <a:sym typeface="Arial"/>
              </a:rPr>
              <a:t>( description, UOM, Quantity, price,…)</a:t>
            </a:r>
            <a:endParaRPr b="0" i="0" sz="1800" u="none" cap="none" strike="noStrike">
              <a:solidFill>
                <a:srgbClr val="0F4861"/>
              </a:solidFill>
              <a:latin typeface="Arial"/>
              <a:ea typeface="Arial"/>
              <a:cs typeface="Arial"/>
              <a:sym typeface="Arial"/>
            </a:endParaRPr>
          </a:p>
        </p:txBody>
      </p:sp>
      <p:sp>
        <p:nvSpPr>
          <p:cNvPr id="129" name="Google Shape;129;p4"/>
          <p:cNvSpPr/>
          <p:nvPr/>
        </p:nvSpPr>
        <p:spPr>
          <a:xfrm>
            <a:off x="4523362" y="4649821"/>
            <a:ext cx="1235412" cy="269160"/>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4"/>
          <p:cNvSpPr/>
          <p:nvPr/>
        </p:nvSpPr>
        <p:spPr>
          <a:xfrm>
            <a:off x="3542488" y="4655988"/>
            <a:ext cx="941962" cy="26916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4"/>
          <p:cNvSpPr txBox="1"/>
          <p:nvPr/>
        </p:nvSpPr>
        <p:spPr>
          <a:xfrm>
            <a:off x="126460" y="155980"/>
            <a:ext cx="3454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It Contains:</a:t>
            </a:r>
            <a:endParaRPr sz="1800">
              <a:solidFill>
                <a:srgbClr val="0F4861"/>
              </a:solidFill>
              <a:latin typeface="Arial"/>
              <a:ea typeface="Arial"/>
              <a:cs typeface="Arial"/>
              <a:sym typeface="Arial"/>
            </a:endParaRPr>
          </a:p>
        </p:txBody>
      </p:sp>
      <p:pic>
        <p:nvPicPr>
          <p:cNvPr descr="A screenshot of a computer&#10;&#10;Description automatically generated" id="132" name="Google Shape;132;p4"/>
          <p:cNvPicPr preferRelativeResize="0"/>
          <p:nvPr/>
        </p:nvPicPr>
        <p:blipFill rotWithShape="1">
          <a:blip r:embed="rId4">
            <a:alphaModFix/>
          </a:blip>
          <a:srcRect b="0" l="0" r="0" t="0"/>
          <a:stretch/>
        </p:blipFill>
        <p:spPr>
          <a:xfrm>
            <a:off x="4520186" y="385621"/>
            <a:ext cx="7655599" cy="4552816"/>
          </a:xfrm>
          <a:prstGeom prst="rect">
            <a:avLst/>
          </a:prstGeom>
          <a:noFill/>
          <a:ln>
            <a:noFill/>
          </a:ln>
        </p:spPr>
      </p:pic>
      <p:sp>
        <p:nvSpPr>
          <p:cNvPr id="133" name="Google Shape;133;p4"/>
          <p:cNvSpPr txBox="1"/>
          <p:nvPr/>
        </p:nvSpPr>
        <p:spPr>
          <a:xfrm>
            <a:off x="466531" y="3160556"/>
            <a:ext cx="37748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Distribution:</a:t>
            </a:r>
            <a:endParaRPr/>
          </a:p>
          <a:p>
            <a:pPr indent="0" lvl="0" marL="0" marR="0" rtl="0" algn="l">
              <a:spcBef>
                <a:spcPts val="0"/>
              </a:spcBef>
              <a:spcAft>
                <a:spcPts val="0"/>
              </a:spcAft>
              <a:buNone/>
            </a:pPr>
            <a:r>
              <a:rPr lang="en-US" sz="1800">
                <a:solidFill>
                  <a:srgbClr val="0F4861"/>
                </a:solidFill>
                <a:latin typeface="Arial"/>
                <a:ea typeface="Arial"/>
                <a:cs typeface="Arial"/>
                <a:sym typeface="Arial"/>
              </a:rPr>
              <a:t>Show the Revenue Account that used in the Journal.</a:t>
            </a:r>
            <a:endParaRPr/>
          </a:p>
        </p:txBody>
      </p:sp>
      <p:sp>
        <p:nvSpPr>
          <p:cNvPr id="134" name="Google Shape;134;p4"/>
          <p:cNvSpPr/>
          <p:nvPr/>
        </p:nvSpPr>
        <p:spPr>
          <a:xfrm>
            <a:off x="9116008" y="4077479"/>
            <a:ext cx="1306286" cy="223935"/>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4"/>
          <p:cNvSpPr/>
          <p:nvPr/>
        </p:nvSpPr>
        <p:spPr>
          <a:xfrm>
            <a:off x="8210939" y="4037231"/>
            <a:ext cx="802433" cy="292171"/>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
          <p:cNvSpPr txBox="1"/>
          <p:nvPr/>
        </p:nvSpPr>
        <p:spPr>
          <a:xfrm>
            <a:off x="466531" y="4394718"/>
            <a:ext cx="349897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Tax:</a:t>
            </a:r>
            <a:endParaRPr/>
          </a:p>
          <a:p>
            <a:pPr indent="0" lvl="0" marL="0" marR="0" rtl="0" algn="l">
              <a:spcBef>
                <a:spcPts val="0"/>
              </a:spcBef>
              <a:spcAft>
                <a:spcPts val="0"/>
              </a:spcAft>
              <a:buNone/>
            </a:pPr>
            <a:r>
              <a:rPr lang="en-US" sz="1800">
                <a:solidFill>
                  <a:srgbClr val="0F4861"/>
                </a:solidFill>
                <a:latin typeface="Arial"/>
                <a:ea typeface="Arial"/>
                <a:cs typeface="Arial"/>
                <a:sym typeface="Arial"/>
              </a:rPr>
              <a:t>Shows the Tax Applied to the Transaction.</a:t>
            </a:r>
            <a:endParaRPr/>
          </a:p>
        </p:txBody>
      </p:sp>
      <p:sp>
        <p:nvSpPr>
          <p:cNvPr id="137" name="Google Shape;137;p4"/>
          <p:cNvSpPr/>
          <p:nvPr/>
        </p:nvSpPr>
        <p:spPr>
          <a:xfrm>
            <a:off x="4698857" y="4083886"/>
            <a:ext cx="1235412" cy="217528"/>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4"/>
          <p:cNvSpPr/>
          <p:nvPr/>
        </p:nvSpPr>
        <p:spPr>
          <a:xfrm>
            <a:off x="3943738" y="4064430"/>
            <a:ext cx="717795" cy="236984"/>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140" name="Google Shape;14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75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750"/>
                                        <p:tgtEl>
                                          <p:spTgt spid="132"/>
                                        </p:tgtEl>
                                      </p:cBhvr>
                                    </p:animEffect>
                                  </p:childTnLst>
                                </p:cTn>
                              </p:par>
                              <p:par>
                                <p:cTn fill="hold" nodeType="withEffect" presetClass="exit" presetID="1" presetSubtype="0">
                                  <p:stCondLst>
                                    <p:cond delay="0"/>
                                  </p:stCondLst>
                                  <p:childTnLst>
                                    <p:set>
                                      <p:cBhvr>
                                        <p:cTn dur="1" fill="hold">
                                          <p:stCondLst>
                                            <p:cond delay="1"/>
                                          </p:stCondLst>
                                        </p:cTn>
                                        <p:tgtEl>
                                          <p:spTgt spid="1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nvSpPr>
        <p:spPr>
          <a:xfrm>
            <a:off x="0" y="130628"/>
            <a:ext cx="535577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Noto Sans Symbols"/>
              <a:buChar char="⮚"/>
            </a:pPr>
            <a:r>
              <a:rPr b="1" lang="en-US" sz="1800">
                <a:solidFill>
                  <a:srgbClr val="0F4861"/>
                </a:solidFill>
                <a:latin typeface="Arial"/>
                <a:ea typeface="Arial"/>
                <a:cs typeface="Arial"/>
                <a:sym typeface="Arial"/>
              </a:rPr>
              <a:t>Steps to enter a transactions:</a:t>
            </a:r>
            <a:endParaRPr/>
          </a:p>
        </p:txBody>
      </p:sp>
      <p:sp>
        <p:nvSpPr>
          <p:cNvPr id="146" name="Google Shape;146;p5"/>
          <p:cNvSpPr txBox="1"/>
          <p:nvPr/>
        </p:nvSpPr>
        <p:spPr>
          <a:xfrm>
            <a:off x="214604" y="544582"/>
            <a:ext cx="60835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open the pass as previous ( transactions       transactions)</a:t>
            </a:r>
            <a:endParaRPr sz="1800">
              <a:solidFill>
                <a:srgbClr val="0F4861"/>
              </a:solidFill>
              <a:latin typeface="Arial"/>
              <a:ea typeface="Arial"/>
              <a:cs typeface="Arial"/>
              <a:sym typeface="Arial"/>
            </a:endParaRPr>
          </a:p>
        </p:txBody>
      </p:sp>
      <p:cxnSp>
        <p:nvCxnSpPr>
          <p:cNvPr id="147" name="Google Shape;147;p5"/>
          <p:cNvCxnSpPr/>
          <p:nvPr/>
        </p:nvCxnSpPr>
        <p:spPr>
          <a:xfrm>
            <a:off x="4506685" y="746450"/>
            <a:ext cx="317240" cy="0"/>
          </a:xfrm>
          <a:prstGeom prst="straightConnector1">
            <a:avLst/>
          </a:prstGeom>
          <a:noFill/>
          <a:ln cap="flat" cmpd="sng" w="19050">
            <a:solidFill>
              <a:schemeClr val="accent1"/>
            </a:solidFill>
            <a:prstDash val="solid"/>
            <a:miter lim="800000"/>
            <a:headEnd len="sm" w="sm" type="none"/>
            <a:tailEnd len="med" w="med" type="triangle"/>
          </a:ln>
        </p:spPr>
      </p:cxnSp>
      <p:sp>
        <p:nvSpPr>
          <p:cNvPr id="148" name="Google Shape;148;p5"/>
          <p:cNvSpPr txBox="1"/>
          <p:nvPr/>
        </p:nvSpPr>
        <p:spPr>
          <a:xfrm>
            <a:off x="214604" y="911880"/>
            <a:ext cx="34616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Choose the customer's name </a:t>
            </a:r>
            <a:endParaRPr sz="1800">
              <a:solidFill>
                <a:srgbClr val="0F4861"/>
              </a:solidFill>
              <a:latin typeface="Arial"/>
              <a:ea typeface="Arial"/>
              <a:cs typeface="Arial"/>
              <a:sym typeface="Arial"/>
            </a:endParaRPr>
          </a:p>
        </p:txBody>
      </p:sp>
      <p:pic>
        <p:nvPicPr>
          <p:cNvPr descr="A screenshot of a computer&#10;&#10;Description automatically generated" id="149" name="Google Shape;149;p5"/>
          <p:cNvPicPr preferRelativeResize="0"/>
          <p:nvPr/>
        </p:nvPicPr>
        <p:blipFill rotWithShape="1">
          <a:blip r:embed="rId3">
            <a:alphaModFix/>
          </a:blip>
          <a:srcRect b="0" l="0" r="0" t="0"/>
          <a:stretch/>
        </p:blipFill>
        <p:spPr>
          <a:xfrm>
            <a:off x="4018383" y="900029"/>
            <a:ext cx="8173617" cy="4884395"/>
          </a:xfrm>
          <a:prstGeom prst="rect">
            <a:avLst/>
          </a:prstGeom>
          <a:noFill/>
          <a:ln>
            <a:noFill/>
          </a:ln>
        </p:spPr>
      </p:pic>
      <p:sp>
        <p:nvSpPr>
          <p:cNvPr id="150" name="Google Shape;150;p5"/>
          <p:cNvSpPr/>
          <p:nvPr/>
        </p:nvSpPr>
        <p:spPr>
          <a:xfrm>
            <a:off x="6363476" y="2836503"/>
            <a:ext cx="363894" cy="17728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5"/>
          <p:cNvSpPr txBox="1"/>
          <p:nvPr/>
        </p:nvSpPr>
        <p:spPr>
          <a:xfrm>
            <a:off x="1101025" y="1194713"/>
            <a:ext cx="3234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F4861"/>
                </a:solidFill>
                <a:latin typeface="Arial"/>
                <a:ea typeface="Arial"/>
                <a:cs typeface="Arial"/>
                <a:sym typeface="Arial"/>
              </a:rPr>
              <a:t>(RZ CUSTOMER 1 as an Example)</a:t>
            </a:r>
            <a:endParaRPr sz="1600">
              <a:solidFill>
                <a:srgbClr val="0F4861"/>
              </a:solidFill>
              <a:latin typeface="Arial"/>
              <a:ea typeface="Arial"/>
              <a:cs typeface="Arial"/>
              <a:sym typeface="Arial"/>
            </a:endParaRPr>
          </a:p>
        </p:txBody>
      </p:sp>
      <p:pic>
        <p:nvPicPr>
          <p:cNvPr descr="A screenshot of a computer&#10;&#10;Description automatically generated" id="152" name="Google Shape;152;p5"/>
          <p:cNvPicPr preferRelativeResize="0"/>
          <p:nvPr/>
        </p:nvPicPr>
        <p:blipFill rotWithShape="1">
          <a:blip r:embed="rId4">
            <a:alphaModFix/>
          </a:blip>
          <a:srcRect b="0" l="0" r="0" t="0"/>
          <a:stretch/>
        </p:blipFill>
        <p:spPr>
          <a:xfrm>
            <a:off x="5708748" y="2062557"/>
            <a:ext cx="5698545" cy="3628561"/>
          </a:xfrm>
          <a:prstGeom prst="rect">
            <a:avLst/>
          </a:prstGeom>
          <a:noFill/>
          <a:ln>
            <a:noFill/>
          </a:ln>
        </p:spPr>
      </p:pic>
      <p:pic>
        <p:nvPicPr>
          <p:cNvPr descr="A screenshot of a computer&#10;&#10;Description automatically generated" id="153" name="Google Shape;153;p5"/>
          <p:cNvPicPr preferRelativeResize="0"/>
          <p:nvPr/>
        </p:nvPicPr>
        <p:blipFill rotWithShape="1">
          <a:blip r:embed="rId5">
            <a:alphaModFix/>
          </a:blip>
          <a:srcRect b="0" l="0" r="0" t="0"/>
          <a:stretch/>
        </p:blipFill>
        <p:spPr>
          <a:xfrm>
            <a:off x="4046378" y="900029"/>
            <a:ext cx="8145622" cy="4884395"/>
          </a:xfrm>
          <a:prstGeom prst="rect">
            <a:avLst/>
          </a:prstGeom>
          <a:noFill/>
          <a:ln>
            <a:noFill/>
          </a:ln>
        </p:spPr>
      </p:pic>
      <p:sp>
        <p:nvSpPr>
          <p:cNvPr id="154" name="Google Shape;154;p5"/>
          <p:cNvSpPr txBox="1"/>
          <p:nvPr/>
        </p:nvSpPr>
        <p:spPr>
          <a:xfrm>
            <a:off x="214604" y="1466852"/>
            <a:ext cx="3554963"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Open Line Items</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(and enter the items’ data)</a:t>
            </a:r>
            <a:endParaRPr b="0" i="0" sz="1600" u="none" cap="none" strike="noStrike">
              <a:solidFill>
                <a:srgbClr val="0F4861"/>
              </a:solidFill>
              <a:latin typeface="Arial"/>
              <a:ea typeface="Arial"/>
              <a:cs typeface="Arial"/>
              <a:sym typeface="Arial"/>
            </a:endParaRPr>
          </a:p>
        </p:txBody>
      </p:sp>
      <p:sp>
        <p:nvSpPr>
          <p:cNvPr id="155" name="Google Shape;155;p5"/>
          <p:cNvSpPr/>
          <p:nvPr/>
        </p:nvSpPr>
        <p:spPr>
          <a:xfrm>
            <a:off x="4152122" y="5505061"/>
            <a:ext cx="1091682" cy="279363"/>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5"/>
          <p:cNvSpPr/>
          <p:nvPr/>
        </p:nvSpPr>
        <p:spPr>
          <a:xfrm>
            <a:off x="3367415" y="5505061"/>
            <a:ext cx="697623" cy="27936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57" name="Google Shape;157;p5"/>
          <p:cNvPicPr preferRelativeResize="0"/>
          <p:nvPr/>
        </p:nvPicPr>
        <p:blipFill rotWithShape="1">
          <a:blip r:embed="rId6">
            <a:alphaModFix/>
          </a:blip>
          <a:srcRect b="0" l="0" r="0" t="0"/>
          <a:stretch/>
        </p:blipFill>
        <p:spPr>
          <a:xfrm>
            <a:off x="4093033" y="1724829"/>
            <a:ext cx="7809706" cy="4694634"/>
          </a:xfrm>
          <a:prstGeom prst="rect">
            <a:avLst/>
          </a:prstGeom>
          <a:noFill/>
          <a:ln>
            <a:noFill/>
          </a:ln>
        </p:spPr>
      </p:pic>
      <p:sp>
        <p:nvSpPr>
          <p:cNvPr id="158" name="Google Shape;158;p5"/>
          <p:cNvSpPr txBox="1"/>
          <p:nvPr/>
        </p:nvSpPr>
        <p:spPr>
          <a:xfrm>
            <a:off x="214604" y="2108977"/>
            <a:ext cx="4121033"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*Open Distributions</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(to view the Revenue Account) </a:t>
            </a:r>
            <a:endParaRPr b="0" i="0" sz="1600" u="none" cap="none" strike="noStrike">
              <a:solidFill>
                <a:srgbClr val="0F4861"/>
              </a:solidFill>
              <a:latin typeface="Arial"/>
              <a:ea typeface="Arial"/>
              <a:cs typeface="Arial"/>
              <a:sym typeface="Arial"/>
            </a:endParaRPr>
          </a:p>
        </p:txBody>
      </p:sp>
      <p:sp>
        <p:nvSpPr>
          <p:cNvPr id="159" name="Google Shape;159;p5"/>
          <p:cNvSpPr/>
          <p:nvPr/>
        </p:nvSpPr>
        <p:spPr>
          <a:xfrm>
            <a:off x="9022701" y="5562686"/>
            <a:ext cx="923732" cy="221738"/>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5"/>
          <p:cNvSpPr/>
          <p:nvPr/>
        </p:nvSpPr>
        <p:spPr>
          <a:xfrm>
            <a:off x="8285584" y="5533051"/>
            <a:ext cx="681134" cy="27936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61" name="Google Shape;161;p5"/>
          <p:cNvPicPr preferRelativeResize="0"/>
          <p:nvPr/>
        </p:nvPicPr>
        <p:blipFill rotWithShape="1">
          <a:blip r:embed="rId7">
            <a:alphaModFix/>
          </a:blip>
          <a:srcRect b="0" l="0" r="0" t="0"/>
          <a:stretch/>
        </p:blipFill>
        <p:spPr>
          <a:xfrm>
            <a:off x="4074921" y="1678120"/>
            <a:ext cx="8104086" cy="4741343"/>
          </a:xfrm>
          <a:prstGeom prst="rect">
            <a:avLst/>
          </a:prstGeom>
          <a:noFill/>
          <a:ln>
            <a:noFill/>
          </a:ln>
        </p:spPr>
      </p:pic>
      <p:pic>
        <p:nvPicPr>
          <p:cNvPr descr="A screenshot of a computer&#10;&#10;Description automatically generated" id="162" name="Google Shape;162;p5"/>
          <p:cNvPicPr preferRelativeResize="0"/>
          <p:nvPr/>
        </p:nvPicPr>
        <p:blipFill rotWithShape="1">
          <a:blip r:embed="rId6">
            <a:alphaModFix/>
          </a:blip>
          <a:srcRect b="0" l="0" r="0" t="0"/>
          <a:stretch/>
        </p:blipFill>
        <p:spPr>
          <a:xfrm>
            <a:off x="4046933" y="1211971"/>
            <a:ext cx="8073573" cy="5207492"/>
          </a:xfrm>
          <a:prstGeom prst="rect">
            <a:avLst/>
          </a:prstGeom>
          <a:noFill/>
          <a:ln>
            <a:noFill/>
          </a:ln>
        </p:spPr>
      </p:pic>
      <p:sp>
        <p:nvSpPr>
          <p:cNvPr id="163" name="Google Shape;163;p5"/>
          <p:cNvSpPr txBox="1"/>
          <p:nvPr/>
        </p:nvSpPr>
        <p:spPr>
          <a:xfrm>
            <a:off x="214604" y="2724530"/>
            <a:ext cx="4206262"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*Open Tax</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(to view the tax applied on the bill)</a:t>
            </a:r>
            <a:endParaRPr b="0" i="0" sz="1600" u="none" cap="none" strike="noStrike">
              <a:solidFill>
                <a:srgbClr val="0F4861"/>
              </a:solidFill>
              <a:latin typeface="Arial"/>
              <a:ea typeface="Arial"/>
              <a:cs typeface="Arial"/>
              <a:sym typeface="Arial"/>
            </a:endParaRPr>
          </a:p>
          <a:p>
            <a:pPr indent="0" lvl="0" marL="0" marR="0" rtl="0" algn="l">
              <a:spcBef>
                <a:spcPts val="0"/>
              </a:spcBef>
              <a:spcAft>
                <a:spcPts val="0"/>
              </a:spcAft>
              <a:buNone/>
            </a:pPr>
            <a:r>
              <a:t/>
            </a:r>
            <a:endParaRPr sz="1800">
              <a:solidFill>
                <a:srgbClr val="0F4861"/>
              </a:solidFill>
              <a:latin typeface="Arial"/>
              <a:ea typeface="Arial"/>
              <a:cs typeface="Arial"/>
              <a:sym typeface="Arial"/>
            </a:endParaRPr>
          </a:p>
        </p:txBody>
      </p:sp>
      <p:sp>
        <p:nvSpPr>
          <p:cNvPr id="164" name="Google Shape;164;p5"/>
          <p:cNvSpPr/>
          <p:nvPr/>
        </p:nvSpPr>
        <p:spPr>
          <a:xfrm>
            <a:off x="4560326" y="5455662"/>
            <a:ext cx="652976" cy="234052"/>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5"/>
          <p:cNvSpPr/>
          <p:nvPr/>
        </p:nvSpPr>
        <p:spPr>
          <a:xfrm>
            <a:off x="5286641" y="5486399"/>
            <a:ext cx="403445" cy="234052"/>
          </a:xfrm>
          <a:prstGeom prst="lef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66" name="Google Shape;166;p5"/>
          <p:cNvPicPr preferRelativeResize="0"/>
          <p:nvPr/>
        </p:nvPicPr>
        <p:blipFill rotWithShape="1">
          <a:blip r:embed="rId8">
            <a:alphaModFix/>
          </a:blip>
          <a:srcRect b="0" l="0" r="0" t="0"/>
          <a:stretch/>
        </p:blipFill>
        <p:spPr>
          <a:xfrm>
            <a:off x="4152123" y="1944124"/>
            <a:ext cx="7652452" cy="4475339"/>
          </a:xfrm>
          <a:prstGeom prst="rect">
            <a:avLst/>
          </a:prstGeom>
          <a:noFill/>
          <a:ln>
            <a:noFill/>
          </a:ln>
        </p:spPr>
      </p:pic>
      <p:sp>
        <p:nvSpPr>
          <p:cNvPr id="167" name="Google Shape;167;p5"/>
          <p:cNvSpPr txBox="1"/>
          <p:nvPr/>
        </p:nvSpPr>
        <p:spPr>
          <a:xfrm>
            <a:off x="214604" y="3429000"/>
            <a:ext cx="30231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4. Save the transaction</a:t>
            </a:r>
            <a:endParaRPr sz="1800">
              <a:solidFill>
                <a:srgbClr val="0F4861"/>
              </a:solidFill>
              <a:latin typeface="Arial"/>
              <a:ea typeface="Arial"/>
              <a:cs typeface="Arial"/>
              <a:sym typeface="Arial"/>
            </a:endParaRPr>
          </a:p>
        </p:txBody>
      </p:sp>
      <p:sp>
        <p:nvSpPr>
          <p:cNvPr id="168" name="Google Shape;168;p5"/>
          <p:cNvSpPr/>
          <p:nvPr/>
        </p:nvSpPr>
        <p:spPr>
          <a:xfrm>
            <a:off x="4102266" y="1012657"/>
            <a:ext cx="489901" cy="272301"/>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5"/>
          <p:cNvSpPr/>
          <p:nvPr/>
        </p:nvSpPr>
        <p:spPr>
          <a:xfrm>
            <a:off x="4601496" y="990859"/>
            <a:ext cx="308846" cy="287587"/>
          </a:xfrm>
          <a:prstGeom prst="star7">
            <a:avLst>
              <a:gd fmla="val 34601" name="adj"/>
              <a:gd fmla="val 102572" name="hf"/>
              <a:gd fmla="val 105210" name="vf"/>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171" name="Google Shape;17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2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nvSpPr>
        <p:spPr>
          <a:xfrm>
            <a:off x="93306" y="593725"/>
            <a:ext cx="412413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6. From Tools in the menu bar</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choose Create Accounting to post the transaction</a:t>
            </a:r>
            <a:endParaRPr b="0" i="0" sz="1600" u="none" cap="none" strike="noStrike">
              <a:solidFill>
                <a:srgbClr val="0F4861"/>
              </a:solidFill>
              <a:latin typeface="Arial"/>
              <a:ea typeface="Arial"/>
              <a:cs typeface="Arial"/>
              <a:sym typeface="Arial"/>
            </a:endParaRPr>
          </a:p>
        </p:txBody>
      </p:sp>
      <p:sp>
        <p:nvSpPr>
          <p:cNvPr id="177" name="Google Shape;177;p6"/>
          <p:cNvSpPr txBox="1"/>
          <p:nvPr/>
        </p:nvSpPr>
        <p:spPr>
          <a:xfrm>
            <a:off x="93306" y="136525"/>
            <a:ext cx="25099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5. Press complete</a:t>
            </a:r>
            <a:endParaRPr sz="1800">
              <a:solidFill>
                <a:srgbClr val="0F4861"/>
              </a:solidFill>
              <a:latin typeface="Arial"/>
              <a:ea typeface="Arial"/>
              <a:cs typeface="Arial"/>
              <a:sym typeface="Arial"/>
            </a:endParaRPr>
          </a:p>
        </p:txBody>
      </p:sp>
      <p:pic>
        <p:nvPicPr>
          <p:cNvPr descr="A screenshot of a computer&#10;&#10;Description automatically generated" id="178" name="Google Shape;178;p6"/>
          <p:cNvPicPr preferRelativeResize="0"/>
          <p:nvPr/>
        </p:nvPicPr>
        <p:blipFill rotWithShape="1">
          <a:blip r:embed="rId3">
            <a:alphaModFix/>
          </a:blip>
          <a:srcRect b="0" l="0" r="0" t="0"/>
          <a:stretch/>
        </p:blipFill>
        <p:spPr>
          <a:xfrm>
            <a:off x="4217437" y="659039"/>
            <a:ext cx="7696956" cy="4902006"/>
          </a:xfrm>
          <a:prstGeom prst="rect">
            <a:avLst/>
          </a:prstGeom>
          <a:noFill/>
          <a:ln>
            <a:noFill/>
          </a:ln>
        </p:spPr>
      </p:pic>
      <p:sp>
        <p:nvSpPr>
          <p:cNvPr id="179" name="Google Shape;179;p6"/>
          <p:cNvSpPr/>
          <p:nvPr/>
        </p:nvSpPr>
        <p:spPr>
          <a:xfrm>
            <a:off x="10926148" y="5290457"/>
            <a:ext cx="709127" cy="261257"/>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6"/>
          <p:cNvSpPr/>
          <p:nvPr/>
        </p:nvSpPr>
        <p:spPr>
          <a:xfrm>
            <a:off x="10431626" y="5290455"/>
            <a:ext cx="457200" cy="28924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81" name="Google Shape;181;p6"/>
          <p:cNvPicPr preferRelativeResize="0"/>
          <p:nvPr/>
        </p:nvPicPr>
        <p:blipFill rotWithShape="1">
          <a:blip r:embed="rId4">
            <a:alphaModFix/>
          </a:blip>
          <a:srcRect b="0" l="0" r="0" t="0"/>
          <a:stretch/>
        </p:blipFill>
        <p:spPr>
          <a:xfrm>
            <a:off x="4217437" y="659039"/>
            <a:ext cx="7696956" cy="4920665"/>
          </a:xfrm>
          <a:prstGeom prst="rect">
            <a:avLst/>
          </a:prstGeom>
          <a:noFill/>
          <a:ln>
            <a:noFill/>
          </a:ln>
        </p:spPr>
      </p:pic>
      <p:sp>
        <p:nvSpPr>
          <p:cNvPr id="182" name="Google Shape;182;p6"/>
          <p:cNvSpPr/>
          <p:nvPr/>
        </p:nvSpPr>
        <p:spPr>
          <a:xfrm>
            <a:off x="4777273" y="640377"/>
            <a:ext cx="373225" cy="255361"/>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83" name="Google Shape;183;p6"/>
          <p:cNvPicPr preferRelativeResize="0"/>
          <p:nvPr/>
        </p:nvPicPr>
        <p:blipFill rotWithShape="1">
          <a:blip r:embed="rId5">
            <a:alphaModFix/>
          </a:blip>
          <a:srcRect b="0" l="0" r="0" t="0"/>
          <a:stretch/>
        </p:blipFill>
        <p:spPr>
          <a:xfrm>
            <a:off x="6867330" y="2119795"/>
            <a:ext cx="2808514" cy="2284795"/>
          </a:xfrm>
          <a:prstGeom prst="rect">
            <a:avLst/>
          </a:prstGeom>
          <a:noFill/>
          <a:ln cap="flat" cmpd="sng" w="9525">
            <a:solidFill>
              <a:schemeClr val="dk2"/>
            </a:solidFill>
            <a:prstDash val="solid"/>
            <a:round/>
            <a:headEnd len="sm" w="sm" type="none"/>
            <a:tailEnd len="sm" w="sm" type="none"/>
          </a:ln>
        </p:spPr>
      </p:pic>
      <p:sp>
        <p:nvSpPr>
          <p:cNvPr id="184" name="Google Shape;184;p6"/>
          <p:cNvSpPr/>
          <p:nvPr/>
        </p:nvSpPr>
        <p:spPr>
          <a:xfrm>
            <a:off x="7109926" y="3993772"/>
            <a:ext cx="438539" cy="23326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6"/>
          <p:cNvSpPr txBox="1"/>
          <p:nvPr/>
        </p:nvSpPr>
        <p:spPr>
          <a:xfrm>
            <a:off x="93306" y="1446169"/>
            <a:ext cx="379756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*From tools</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Choose view Accounting to view the journal entry</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186" name="Google Shape;186;p6"/>
          <p:cNvPicPr preferRelativeResize="0"/>
          <p:nvPr/>
        </p:nvPicPr>
        <p:blipFill rotWithShape="1">
          <a:blip r:embed="rId6">
            <a:alphaModFix/>
          </a:blip>
          <a:srcRect b="0" l="0" r="0" t="0"/>
          <a:stretch/>
        </p:blipFill>
        <p:spPr>
          <a:xfrm>
            <a:off x="8451610" y="3493131"/>
            <a:ext cx="3101609" cy="1234547"/>
          </a:xfrm>
          <a:prstGeom prst="rect">
            <a:avLst/>
          </a:prstGeom>
          <a:noFill/>
          <a:ln cap="flat" cmpd="sng" w="9525">
            <a:solidFill>
              <a:schemeClr val="dk2"/>
            </a:solidFill>
            <a:prstDash val="solid"/>
            <a:round/>
            <a:headEnd len="sm" w="sm" type="none"/>
            <a:tailEnd len="sm" w="sm" type="none"/>
          </a:ln>
        </p:spPr>
      </p:pic>
      <p:pic>
        <p:nvPicPr>
          <p:cNvPr descr="A screenshot of a computer&#10;&#10;Description automatically generated" id="187" name="Google Shape;187;p6"/>
          <p:cNvPicPr preferRelativeResize="0"/>
          <p:nvPr/>
        </p:nvPicPr>
        <p:blipFill rotWithShape="1">
          <a:blip r:embed="rId7">
            <a:alphaModFix/>
          </a:blip>
          <a:srcRect b="0" l="0" r="0" t="0"/>
          <a:stretch/>
        </p:blipFill>
        <p:spPr>
          <a:xfrm>
            <a:off x="4147449" y="625822"/>
            <a:ext cx="7936458" cy="5000537"/>
          </a:xfrm>
          <a:prstGeom prst="rect">
            <a:avLst/>
          </a:prstGeom>
          <a:noFill/>
          <a:ln>
            <a:noFill/>
          </a:ln>
        </p:spPr>
      </p:pic>
      <p:sp>
        <p:nvSpPr>
          <p:cNvPr id="188" name="Google Shape;188;p6"/>
          <p:cNvSpPr/>
          <p:nvPr/>
        </p:nvSpPr>
        <p:spPr>
          <a:xfrm>
            <a:off x="4777273" y="1024612"/>
            <a:ext cx="373225" cy="27234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89" name="Google Shape;189;p6"/>
          <p:cNvPicPr preferRelativeResize="0"/>
          <p:nvPr/>
        </p:nvPicPr>
        <p:blipFill rotWithShape="1">
          <a:blip r:embed="rId8">
            <a:alphaModFix/>
          </a:blip>
          <a:srcRect b="0" l="0" r="0" t="0"/>
          <a:stretch/>
        </p:blipFill>
        <p:spPr>
          <a:xfrm>
            <a:off x="4147449" y="321191"/>
            <a:ext cx="7851701" cy="5339364"/>
          </a:xfrm>
          <a:prstGeom prst="rect">
            <a:avLst/>
          </a:prstGeom>
          <a:noFill/>
          <a:ln>
            <a:noFill/>
          </a:ln>
        </p:spPr>
      </p:pic>
      <p:sp>
        <p:nvSpPr>
          <p:cNvPr id="190" name="Google Shape;190;p6"/>
          <p:cNvSpPr txBox="1"/>
          <p:nvPr/>
        </p:nvSpPr>
        <p:spPr>
          <a:xfrm>
            <a:off x="93306" y="2307943"/>
            <a:ext cx="3981557"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*To view the Bill</a:t>
            </a:r>
            <a:endParaRPr/>
          </a:p>
          <a:p>
            <a:pPr indent="0" lvl="1" marL="457200" marR="0" rtl="0" algn="l">
              <a:spcBef>
                <a:spcPts val="0"/>
              </a:spcBef>
              <a:spcAft>
                <a:spcPts val="0"/>
              </a:spcAft>
              <a:buNone/>
            </a:pPr>
            <a:r>
              <a:rPr b="0" i="0" lang="en-US" sz="1600" u="none" cap="none" strike="noStrike">
                <a:solidFill>
                  <a:srgbClr val="0F4861"/>
                </a:solidFill>
                <a:latin typeface="Arial"/>
                <a:ea typeface="Arial"/>
                <a:cs typeface="Arial"/>
                <a:sym typeface="Arial"/>
              </a:rPr>
              <a:t>Press the button besides Transaction number</a:t>
            </a:r>
            <a:endParaRPr b="0" i="0" sz="1600" u="none" cap="none" strike="noStrike">
              <a:solidFill>
                <a:srgbClr val="0F4861"/>
              </a:solidFill>
              <a:latin typeface="Arial"/>
              <a:ea typeface="Arial"/>
              <a:cs typeface="Arial"/>
              <a:sym typeface="Arial"/>
            </a:endParaRPr>
          </a:p>
        </p:txBody>
      </p:sp>
      <p:pic>
        <p:nvPicPr>
          <p:cNvPr id="191" name="Google Shape;191;p6"/>
          <p:cNvPicPr preferRelativeResize="0"/>
          <p:nvPr/>
        </p:nvPicPr>
        <p:blipFill rotWithShape="1">
          <a:blip r:embed="rId9">
            <a:alphaModFix/>
          </a:blip>
          <a:srcRect b="0" l="0" r="0" t="0"/>
          <a:stretch/>
        </p:blipFill>
        <p:spPr>
          <a:xfrm>
            <a:off x="4074863" y="321190"/>
            <a:ext cx="8066861" cy="5339363"/>
          </a:xfrm>
          <a:prstGeom prst="rect">
            <a:avLst/>
          </a:prstGeom>
          <a:noFill/>
          <a:ln>
            <a:noFill/>
          </a:ln>
        </p:spPr>
      </p:pic>
      <p:sp>
        <p:nvSpPr>
          <p:cNvPr id="192" name="Google Shape;192;p6"/>
          <p:cNvSpPr/>
          <p:nvPr/>
        </p:nvSpPr>
        <p:spPr>
          <a:xfrm>
            <a:off x="6876661" y="1101012"/>
            <a:ext cx="242596" cy="354487"/>
          </a:xfrm>
          <a:prstGeom prst="up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193" name="Google Shape;193;p6"/>
          <p:cNvPicPr preferRelativeResize="0"/>
          <p:nvPr/>
        </p:nvPicPr>
        <p:blipFill rotWithShape="1">
          <a:blip r:embed="rId10">
            <a:alphaModFix/>
          </a:blip>
          <a:srcRect b="0" l="0" r="0" t="0"/>
          <a:stretch/>
        </p:blipFill>
        <p:spPr>
          <a:xfrm>
            <a:off x="4108024" y="321188"/>
            <a:ext cx="8083976" cy="5339365"/>
          </a:xfrm>
          <a:prstGeom prst="rect">
            <a:avLst/>
          </a:prstGeom>
          <a:noFill/>
          <a:ln>
            <a:noFill/>
          </a:ln>
        </p:spPr>
      </p:pic>
      <p:sp>
        <p:nvSpPr>
          <p:cNvPr id="194" name="Google Shape;19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195" name="Google Shape;19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0" presetSubtype="0">
                                  <p:stCondLst>
                                    <p:cond delay="50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50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nvSpPr>
        <p:spPr>
          <a:xfrm>
            <a:off x="0" y="136525"/>
            <a:ext cx="435739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Noto Sans Symbols"/>
              <a:buChar char="⮚"/>
            </a:pPr>
            <a:r>
              <a:rPr b="1" lang="en-US" sz="1800">
                <a:solidFill>
                  <a:srgbClr val="0F4861"/>
                </a:solidFill>
                <a:latin typeface="Arial"/>
                <a:ea typeface="Arial"/>
                <a:cs typeface="Arial"/>
                <a:sym typeface="Arial"/>
              </a:rPr>
              <a:t>How to create new Source</a:t>
            </a:r>
            <a:endParaRPr/>
          </a:p>
        </p:txBody>
      </p:sp>
      <p:sp>
        <p:nvSpPr>
          <p:cNvPr id="201" name="Google Shape;201;p7"/>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202" name="Google Shape;202;p7"/>
          <p:cNvSpPr txBox="1"/>
          <p:nvPr/>
        </p:nvSpPr>
        <p:spPr>
          <a:xfrm>
            <a:off x="548957" y="1134450"/>
            <a:ext cx="785327" cy="646331"/>
          </a:xfrm>
          <a:prstGeom prst="rect">
            <a:avLst/>
          </a:prstGeom>
          <a:blipFill rotWithShape="1">
            <a:blip r:embed="rId3">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3" name="Google Shape;203;p7"/>
          <p:cNvSpPr txBox="1"/>
          <p:nvPr/>
        </p:nvSpPr>
        <p:spPr>
          <a:xfrm>
            <a:off x="1639851" y="1139888"/>
            <a:ext cx="1786815" cy="369332"/>
          </a:xfrm>
          <a:prstGeom prst="rect">
            <a:avLst/>
          </a:prstGeom>
          <a:blipFill rotWithShape="1">
            <a:blip r:embed="rId4">
              <a:alphaModFix/>
            </a:blip>
            <a:stretch>
              <a:fillRect b="-26226" l="-2729"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4" name="Google Shape;204;p7"/>
          <p:cNvSpPr txBox="1"/>
          <p:nvPr/>
        </p:nvSpPr>
        <p:spPr>
          <a:xfrm>
            <a:off x="3422398" y="1134449"/>
            <a:ext cx="1018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sources</a:t>
            </a:r>
            <a:endParaRPr b="0" sz="1800">
              <a:solidFill>
                <a:srgbClr val="0F4861"/>
              </a:solidFill>
              <a:latin typeface="Arial"/>
              <a:ea typeface="Arial"/>
              <a:cs typeface="Arial"/>
              <a:sym typeface="Arial"/>
            </a:endParaRPr>
          </a:p>
        </p:txBody>
      </p:sp>
      <p:cxnSp>
        <p:nvCxnSpPr>
          <p:cNvPr id="205" name="Google Shape;205;p7"/>
          <p:cNvCxnSpPr/>
          <p:nvPr/>
        </p:nvCxnSpPr>
        <p:spPr>
          <a:xfrm flipH="1" rot="10800000">
            <a:off x="1245642" y="1346650"/>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06" name="Google Shape;206;p7"/>
          <p:cNvCxnSpPr/>
          <p:nvPr/>
        </p:nvCxnSpPr>
        <p:spPr>
          <a:xfrm flipH="1" rot="10800000">
            <a:off x="3009131" y="1340467"/>
            <a:ext cx="501514" cy="400"/>
          </a:xfrm>
          <a:prstGeom prst="straightConnector1">
            <a:avLst/>
          </a:prstGeom>
          <a:noFill/>
          <a:ln cap="flat" cmpd="sng" w="19050">
            <a:solidFill>
              <a:schemeClr val="accent1"/>
            </a:solidFill>
            <a:prstDash val="solid"/>
            <a:miter lim="800000"/>
            <a:headEnd len="sm" w="sm" type="none"/>
            <a:tailEnd len="med" w="med" type="triangle"/>
          </a:ln>
        </p:spPr>
      </p:cxnSp>
      <p:pic>
        <p:nvPicPr>
          <p:cNvPr descr="A screenshot of a computer&#10;&#10;Description automatically generated" id="207" name="Google Shape;207;p7"/>
          <p:cNvPicPr preferRelativeResize="0"/>
          <p:nvPr/>
        </p:nvPicPr>
        <p:blipFill rotWithShape="1">
          <a:blip r:embed="rId5">
            <a:alphaModFix/>
          </a:blip>
          <a:srcRect b="0" l="0" r="0" t="0"/>
          <a:stretch/>
        </p:blipFill>
        <p:spPr>
          <a:xfrm>
            <a:off x="4357396" y="317928"/>
            <a:ext cx="7815867" cy="5335106"/>
          </a:xfrm>
          <a:prstGeom prst="rect">
            <a:avLst/>
          </a:prstGeom>
          <a:noFill/>
          <a:ln>
            <a:noFill/>
          </a:ln>
        </p:spPr>
      </p:pic>
      <p:sp>
        <p:nvSpPr>
          <p:cNvPr id="208" name="Google Shape;208;p7"/>
          <p:cNvSpPr/>
          <p:nvPr/>
        </p:nvSpPr>
        <p:spPr>
          <a:xfrm>
            <a:off x="4683966" y="2547256"/>
            <a:ext cx="307910" cy="20527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7"/>
          <p:cNvSpPr/>
          <p:nvPr/>
        </p:nvSpPr>
        <p:spPr>
          <a:xfrm>
            <a:off x="5019869" y="2575249"/>
            <a:ext cx="270588" cy="139959"/>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10" name="Google Shape;210;p7"/>
          <p:cNvPicPr preferRelativeResize="0"/>
          <p:nvPr/>
        </p:nvPicPr>
        <p:blipFill rotWithShape="1">
          <a:blip r:embed="rId6">
            <a:alphaModFix/>
          </a:blip>
          <a:srcRect b="0" l="0" r="0" t="0"/>
          <a:stretch/>
        </p:blipFill>
        <p:spPr>
          <a:xfrm>
            <a:off x="4609322" y="1204966"/>
            <a:ext cx="3030893" cy="3898879"/>
          </a:xfrm>
          <a:prstGeom prst="rect">
            <a:avLst/>
          </a:prstGeom>
          <a:noFill/>
          <a:ln>
            <a:noFill/>
          </a:ln>
        </p:spPr>
      </p:pic>
      <p:sp>
        <p:nvSpPr>
          <p:cNvPr id="211" name="Google Shape;211;p7"/>
          <p:cNvSpPr/>
          <p:nvPr/>
        </p:nvSpPr>
        <p:spPr>
          <a:xfrm>
            <a:off x="4655973" y="2696547"/>
            <a:ext cx="237927" cy="20527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12" name="Google Shape;212;p7"/>
          <p:cNvPicPr preferRelativeResize="0"/>
          <p:nvPr/>
        </p:nvPicPr>
        <p:blipFill rotWithShape="1">
          <a:blip r:embed="rId7">
            <a:alphaModFix/>
          </a:blip>
          <a:srcRect b="0" l="0" r="0" t="0"/>
          <a:stretch/>
        </p:blipFill>
        <p:spPr>
          <a:xfrm>
            <a:off x="4594542" y="1095113"/>
            <a:ext cx="3045673" cy="4008732"/>
          </a:xfrm>
          <a:prstGeom prst="rect">
            <a:avLst/>
          </a:prstGeom>
          <a:noFill/>
          <a:ln>
            <a:noFill/>
          </a:ln>
        </p:spPr>
      </p:pic>
      <p:sp>
        <p:nvSpPr>
          <p:cNvPr id="213" name="Google Shape;213;p7"/>
          <p:cNvSpPr/>
          <p:nvPr/>
        </p:nvSpPr>
        <p:spPr>
          <a:xfrm>
            <a:off x="4655977" y="3032449"/>
            <a:ext cx="237928" cy="205273"/>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14" name="Google Shape;214;p7"/>
          <p:cNvPicPr preferRelativeResize="0"/>
          <p:nvPr/>
        </p:nvPicPr>
        <p:blipFill rotWithShape="1">
          <a:blip r:embed="rId8">
            <a:alphaModFix/>
          </a:blip>
          <a:srcRect b="0" l="0" r="0" t="0"/>
          <a:stretch/>
        </p:blipFill>
        <p:spPr>
          <a:xfrm>
            <a:off x="4357396" y="644699"/>
            <a:ext cx="5959356" cy="5273497"/>
          </a:xfrm>
          <a:prstGeom prst="rect">
            <a:avLst/>
          </a:prstGeom>
          <a:noFill/>
          <a:ln>
            <a:noFill/>
          </a:ln>
        </p:spPr>
      </p:pic>
      <p:sp>
        <p:nvSpPr>
          <p:cNvPr id="215" name="Google Shape;215;p7"/>
          <p:cNvSpPr txBox="1"/>
          <p:nvPr/>
        </p:nvSpPr>
        <p:spPr>
          <a:xfrm>
            <a:off x="326571" y="1780781"/>
            <a:ext cx="3834882"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Fill source data</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(RZ MANUAL as an Example)</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216" name="Google Shape;216;p7"/>
          <p:cNvPicPr preferRelativeResize="0"/>
          <p:nvPr/>
        </p:nvPicPr>
        <p:blipFill rotWithShape="1">
          <a:blip r:embed="rId9">
            <a:alphaModFix/>
          </a:blip>
          <a:srcRect b="0" l="0" r="0" t="0"/>
          <a:stretch/>
        </p:blipFill>
        <p:spPr>
          <a:xfrm>
            <a:off x="4337847" y="659063"/>
            <a:ext cx="6035563" cy="5265876"/>
          </a:xfrm>
          <a:prstGeom prst="rect">
            <a:avLst/>
          </a:prstGeom>
          <a:noFill/>
          <a:ln>
            <a:noFill/>
          </a:ln>
        </p:spPr>
      </p:pic>
      <p:sp>
        <p:nvSpPr>
          <p:cNvPr id="217" name="Google Shape;217;p7"/>
          <p:cNvSpPr txBox="1"/>
          <p:nvPr/>
        </p:nvSpPr>
        <p:spPr>
          <a:xfrm>
            <a:off x="326571" y="2562965"/>
            <a:ext cx="2211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Save the source.</a:t>
            </a:r>
            <a:endParaRPr sz="1800">
              <a:solidFill>
                <a:srgbClr val="0F4861"/>
              </a:solidFill>
              <a:latin typeface="Arial"/>
              <a:ea typeface="Arial"/>
              <a:cs typeface="Arial"/>
              <a:sym typeface="Arial"/>
            </a:endParaRPr>
          </a:p>
        </p:txBody>
      </p:sp>
      <p:sp>
        <p:nvSpPr>
          <p:cNvPr id="218" name="Google Shape;218;p7"/>
          <p:cNvSpPr/>
          <p:nvPr/>
        </p:nvSpPr>
        <p:spPr>
          <a:xfrm>
            <a:off x="5048198" y="634162"/>
            <a:ext cx="310178" cy="237813"/>
          </a:xfrm>
          <a:prstGeom prst="star7">
            <a:avLst>
              <a:gd fmla="val 34601" name="adj"/>
              <a:gd fmla="val 102572" name="hf"/>
              <a:gd fmla="val 105210" name="vf"/>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7"/>
          <p:cNvSpPr/>
          <p:nvPr/>
        </p:nvSpPr>
        <p:spPr>
          <a:xfrm>
            <a:off x="4491901" y="627784"/>
            <a:ext cx="507366" cy="244054"/>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221" name="Google Shape;22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75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75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75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nvSpPr>
        <p:spPr>
          <a:xfrm>
            <a:off x="-1" y="136525"/>
            <a:ext cx="483325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2000"/>
              <a:buFont typeface="Noto Sans Symbols"/>
              <a:buChar char="⮚"/>
            </a:pPr>
            <a:r>
              <a:rPr b="1" lang="en-US" sz="2000">
                <a:solidFill>
                  <a:srgbClr val="0F4861"/>
                </a:solidFill>
                <a:latin typeface="Arial"/>
                <a:ea typeface="Arial"/>
                <a:cs typeface="Arial"/>
                <a:sym typeface="Arial"/>
              </a:rPr>
              <a:t>How to create new Transaction Type:</a:t>
            </a:r>
            <a:endParaRPr/>
          </a:p>
        </p:txBody>
      </p:sp>
      <p:sp>
        <p:nvSpPr>
          <p:cNvPr id="227" name="Google Shape;227;p8"/>
          <p:cNvSpPr txBox="1"/>
          <p:nvPr/>
        </p:nvSpPr>
        <p:spPr>
          <a:xfrm>
            <a:off x="230926" y="782436"/>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228" name="Google Shape;228;p8"/>
          <p:cNvSpPr txBox="1"/>
          <p:nvPr/>
        </p:nvSpPr>
        <p:spPr>
          <a:xfrm>
            <a:off x="1639851" y="1139888"/>
            <a:ext cx="1786815" cy="369332"/>
          </a:xfrm>
          <a:prstGeom prst="rect">
            <a:avLst/>
          </a:prstGeom>
          <a:blipFill rotWithShape="1">
            <a:blip r:embed="rId3">
              <a:alphaModFix/>
            </a:blip>
            <a:stretch>
              <a:fillRect b="-26226" l="-2729" r="0"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29" name="Google Shape;229;p8"/>
          <p:cNvSpPr txBox="1"/>
          <p:nvPr/>
        </p:nvSpPr>
        <p:spPr>
          <a:xfrm>
            <a:off x="3422398" y="1134449"/>
            <a:ext cx="21106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Transaction types</a:t>
            </a:r>
            <a:endParaRPr b="0" sz="1800">
              <a:solidFill>
                <a:srgbClr val="0F4861"/>
              </a:solidFill>
              <a:latin typeface="Arial"/>
              <a:ea typeface="Arial"/>
              <a:cs typeface="Arial"/>
              <a:sym typeface="Arial"/>
            </a:endParaRPr>
          </a:p>
        </p:txBody>
      </p:sp>
      <p:cxnSp>
        <p:nvCxnSpPr>
          <p:cNvPr id="230" name="Google Shape;230;p8"/>
          <p:cNvCxnSpPr/>
          <p:nvPr/>
        </p:nvCxnSpPr>
        <p:spPr>
          <a:xfrm flipH="1" rot="10800000">
            <a:off x="1245642" y="1346650"/>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31" name="Google Shape;231;p8"/>
          <p:cNvCxnSpPr/>
          <p:nvPr/>
        </p:nvCxnSpPr>
        <p:spPr>
          <a:xfrm flipH="1" rot="10800000">
            <a:off x="3009131" y="1340467"/>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232" name="Google Shape;232;p8"/>
          <p:cNvSpPr txBox="1"/>
          <p:nvPr/>
        </p:nvSpPr>
        <p:spPr>
          <a:xfrm>
            <a:off x="548957" y="1134450"/>
            <a:ext cx="785327" cy="646331"/>
          </a:xfrm>
          <a:prstGeom prst="rect">
            <a:avLst/>
          </a:prstGeom>
          <a:blipFill rotWithShape="1">
            <a:blip r:embed="rId4">
              <a:alphaModFix/>
            </a:blip>
            <a:stretch>
              <a:fillRect b="0" l="-6200" r="-4649" t="-37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descr="A screenshot of a computer&#10;&#10;Description automatically generated" id="233" name="Google Shape;233;p8"/>
          <p:cNvPicPr preferRelativeResize="0"/>
          <p:nvPr/>
        </p:nvPicPr>
        <p:blipFill rotWithShape="1">
          <a:blip r:embed="rId5">
            <a:alphaModFix/>
          </a:blip>
          <a:srcRect b="0" l="0" r="0" t="0"/>
          <a:stretch/>
        </p:blipFill>
        <p:spPr>
          <a:xfrm>
            <a:off x="4170784" y="1503781"/>
            <a:ext cx="8021215" cy="5354219"/>
          </a:xfrm>
          <a:prstGeom prst="rect">
            <a:avLst/>
          </a:prstGeom>
          <a:noFill/>
          <a:ln>
            <a:noFill/>
          </a:ln>
        </p:spPr>
      </p:pic>
      <p:sp>
        <p:nvSpPr>
          <p:cNvPr id="234" name="Google Shape;234;p8"/>
          <p:cNvSpPr/>
          <p:nvPr/>
        </p:nvSpPr>
        <p:spPr>
          <a:xfrm>
            <a:off x="4557997" y="3732245"/>
            <a:ext cx="247267" cy="18661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8"/>
          <p:cNvSpPr/>
          <p:nvPr/>
        </p:nvSpPr>
        <p:spPr>
          <a:xfrm>
            <a:off x="4833257" y="3732245"/>
            <a:ext cx="335902" cy="186612"/>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36" name="Google Shape;236;p8"/>
          <p:cNvPicPr preferRelativeResize="0"/>
          <p:nvPr/>
        </p:nvPicPr>
        <p:blipFill rotWithShape="1">
          <a:blip r:embed="rId6">
            <a:alphaModFix/>
          </a:blip>
          <a:srcRect b="0" l="0" r="0" t="0"/>
          <a:stretch/>
        </p:blipFill>
        <p:spPr>
          <a:xfrm>
            <a:off x="4467760" y="2324868"/>
            <a:ext cx="3071375" cy="3954634"/>
          </a:xfrm>
          <a:prstGeom prst="rect">
            <a:avLst/>
          </a:prstGeom>
          <a:noFill/>
          <a:ln>
            <a:noFill/>
          </a:ln>
        </p:spPr>
      </p:pic>
      <p:sp>
        <p:nvSpPr>
          <p:cNvPr id="237" name="Google Shape;237;p8"/>
          <p:cNvSpPr/>
          <p:nvPr/>
        </p:nvSpPr>
        <p:spPr>
          <a:xfrm>
            <a:off x="4530004" y="3844213"/>
            <a:ext cx="247267" cy="18661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38" name="Google Shape;238;p8"/>
          <p:cNvPicPr preferRelativeResize="0"/>
          <p:nvPr/>
        </p:nvPicPr>
        <p:blipFill rotWithShape="1">
          <a:blip r:embed="rId7">
            <a:alphaModFix/>
          </a:blip>
          <a:srcRect b="0" l="0" r="0" t="0"/>
          <a:stretch/>
        </p:blipFill>
        <p:spPr>
          <a:xfrm>
            <a:off x="4494486" y="2324868"/>
            <a:ext cx="3017921" cy="3966933"/>
          </a:xfrm>
          <a:prstGeom prst="rect">
            <a:avLst/>
          </a:prstGeom>
          <a:noFill/>
          <a:ln>
            <a:noFill/>
          </a:ln>
        </p:spPr>
      </p:pic>
      <p:sp>
        <p:nvSpPr>
          <p:cNvPr id="239" name="Google Shape;239;p8"/>
          <p:cNvSpPr/>
          <p:nvPr/>
        </p:nvSpPr>
        <p:spPr>
          <a:xfrm>
            <a:off x="4530004" y="4142793"/>
            <a:ext cx="247267" cy="18661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40" name="Google Shape;240;p8"/>
          <p:cNvPicPr preferRelativeResize="0"/>
          <p:nvPr/>
        </p:nvPicPr>
        <p:blipFill rotWithShape="1">
          <a:blip r:embed="rId8">
            <a:alphaModFix/>
          </a:blip>
          <a:srcRect b="0" l="0" r="0" t="0"/>
          <a:stretch/>
        </p:blipFill>
        <p:spPr>
          <a:xfrm>
            <a:off x="4170784" y="1873113"/>
            <a:ext cx="7448080" cy="4245766"/>
          </a:xfrm>
          <a:prstGeom prst="rect">
            <a:avLst/>
          </a:prstGeom>
          <a:noFill/>
          <a:ln>
            <a:noFill/>
          </a:ln>
        </p:spPr>
      </p:pic>
      <p:sp>
        <p:nvSpPr>
          <p:cNvPr id="241" name="Google Shape;241;p8"/>
          <p:cNvSpPr txBox="1"/>
          <p:nvPr/>
        </p:nvSpPr>
        <p:spPr>
          <a:xfrm>
            <a:off x="326571" y="1780781"/>
            <a:ext cx="3834882"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Fill source data</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(RZ- INVOICE as an Example)</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242" name="Google Shape;242;p8"/>
          <p:cNvPicPr preferRelativeResize="0"/>
          <p:nvPr/>
        </p:nvPicPr>
        <p:blipFill rotWithShape="1">
          <a:blip r:embed="rId9">
            <a:alphaModFix/>
          </a:blip>
          <a:srcRect b="0" l="0" r="0" t="0"/>
          <a:stretch/>
        </p:blipFill>
        <p:spPr>
          <a:xfrm>
            <a:off x="4161453" y="1869220"/>
            <a:ext cx="7457411" cy="4245766"/>
          </a:xfrm>
          <a:prstGeom prst="rect">
            <a:avLst/>
          </a:prstGeom>
          <a:noFill/>
          <a:ln>
            <a:noFill/>
          </a:ln>
        </p:spPr>
      </p:pic>
      <p:sp>
        <p:nvSpPr>
          <p:cNvPr id="243" name="Google Shape;243;p8"/>
          <p:cNvSpPr txBox="1"/>
          <p:nvPr/>
        </p:nvSpPr>
        <p:spPr>
          <a:xfrm>
            <a:off x="244891" y="2624386"/>
            <a:ext cx="2211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Save the Type.</a:t>
            </a:r>
            <a:endParaRPr sz="1800">
              <a:solidFill>
                <a:srgbClr val="0F4861"/>
              </a:solidFill>
              <a:latin typeface="Arial"/>
              <a:ea typeface="Arial"/>
              <a:cs typeface="Arial"/>
              <a:sym typeface="Arial"/>
            </a:endParaRPr>
          </a:p>
        </p:txBody>
      </p:sp>
      <p:sp>
        <p:nvSpPr>
          <p:cNvPr id="244" name="Google Shape;244;p8"/>
          <p:cNvSpPr/>
          <p:nvPr/>
        </p:nvSpPr>
        <p:spPr>
          <a:xfrm>
            <a:off x="4702622" y="1823898"/>
            <a:ext cx="226541" cy="237676"/>
          </a:xfrm>
          <a:prstGeom prst="star7">
            <a:avLst>
              <a:gd fmla="val 34601" name="adj"/>
              <a:gd fmla="val 102572" name="hf"/>
              <a:gd fmla="val 105210" name="vf"/>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8"/>
          <p:cNvSpPr/>
          <p:nvPr/>
        </p:nvSpPr>
        <p:spPr>
          <a:xfrm>
            <a:off x="4165330" y="1817519"/>
            <a:ext cx="507366" cy="244054"/>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247" name="Google Shape;24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75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75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75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9"/>
          <p:cNvSpPr txBox="1"/>
          <p:nvPr/>
        </p:nvSpPr>
        <p:spPr>
          <a:xfrm>
            <a:off x="0" y="136525"/>
            <a:ext cx="435739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F4861"/>
              </a:buClr>
              <a:buSzPts val="1800"/>
              <a:buFont typeface="Noto Sans Symbols"/>
              <a:buChar char="⮚"/>
            </a:pPr>
            <a:r>
              <a:rPr b="1" lang="en-US" sz="1800">
                <a:solidFill>
                  <a:srgbClr val="0F4861"/>
                </a:solidFill>
                <a:latin typeface="Arial"/>
                <a:ea typeface="Arial"/>
                <a:cs typeface="Arial"/>
                <a:sym typeface="Arial"/>
              </a:rPr>
              <a:t>How to create new Payment Term:</a:t>
            </a:r>
            <a:endParaRPr/>
          </a:p>
        </p:txBody>
      </p:sp>
      <p:sp>
        <p:nvSpPr>
          <p:cNvPr id="253" name="Google Shape;253;p9"/>
          <p:cNvSpPr txBox="1"/>
          <p:nvPr/>
        </p:nvSpPr>
        <p:spPr>
          <a:xfrm>
            <a:off x="1751817" y="990598"/>
            <a:ext cx="1786815" cy="369332"/>
          </a:xfrm>
          <a:prstGeom prst="rect">
            <a:avLst/>
          </a:prstGeom>
          <a:blipFill rotWithShape="1">
            <a:blip r:embed="rId3">
              <a:alphaModFix/>
            </a:blip>
            <a:stretch>
              <a:fillRect b="-26228" l="-2729" r="0" t="-6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54" name="Google Shape;254;p9"/>
          <p:cNvSpPr txBox="1"/>
          <p:nvPr/>
        </p:nvSpPr>
        <p:spPr>
          <a:xfrm>
            <a:off x="3534364" y="985159"/>
            <a:ext cx="21106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Payment Terms</a:t>
            </a:r>
            <a:endParaRPr b="0" sz="1800">
              <a:solidFill>
                <a:srgbClr val="0F4861"/>
              </a:solidFill>
              <a:latin typeface="Arial"/>
              <a:ea typeface="Arial"/>
              <a:cs typeface="Arial"/>
              <a:sym typeface="Arial"/>
            </a:endParaRPr>
          </a:p>
        </p:txBody>
      </p:sp>
      <p:cxnSp>
        <p:nvCxnSpPr>
          <p:cNvPr id="255" name="Google Shape;255;p9"/>
          <p:cNvCxnSpPr/>
          <p:nvPr/>
        </p:nvCxnSpPr>
        <p:spPr>
          <a:xfrm flipH="1" rot="10800000">
            <a:off x="1357608" y="1197360"/>
            <a:ext cx="501514" cy="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56" name="Google Shape;256;p9"/>
          <p:cNvCxnSpPr/>
          <p:nvPr/>
        </p:nvCxnSpPr>
        <p:spPr>
          <a:xfrm flipH="1" rot="10800000">
            <a:off x="3121097" y="1191177"/>
            <a:ext cx="501514" cy="400"/>
          </a:xfrm>
          <a:prstGeom prst="straightConnector1">
            <a:avLst/>
          </a:prstGeom>
          <a:noFill/>
          <a:ln cap="flat" cmpd="sng" w="19050">
            <a:solidFill>
              <a:schemeClr val="accent1"/>
            </a:solidFill>
            <a:prstDash val="solid"/>
            <a:miter lim="800000"/>
            <a:headEnd len="sm" w="sm" type="none"/>
            <a:tailEnd len="med" w="med" type="triangle"/>
          </a:ln>
        </p:spPr>
      </p:cxnSp>
      <p:sp>
        <p:nvSpPr>
          <p:cNvPr id="257" name="Google Shape;257;p9"/>
          <p:cNvSpPr txBox="1"/>
          <p:nvPr/>
        </p:nvSpPr>
        <p:spPr>
          <a:xfrm>
            <a:off x="660923" y="985160"/>
            <a:ext cx="785327" cy="646331"/>
          </a:xfrm>
          <a:prstGeom prst="rect">
            <a:avLst/>
          </a:prstGeom>
          <a:blipFill rotWithShape="1">
            <a:blip r:embed="rId4">
              <a:alphaModFix/>
            </a:blip>
            <a:stretch>
              <a:fillRect b="0" l="-6200" r="-4649" t="-47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descr="A screenshot of a computer&#10;&#10;Description automatically generated" id="258" name="Google Shape;258;p9"/>
          <p:cNvPicPr preferRelativeResize="0"/>
          <p:nvPr/>
        </p:nvPicPr>
        <p:blipFill rotWithShape="1">
          <a:blip r:embed="rId5">
            <a:alphaModFix/>
          </a:blip>
          <a:srcRect b="0" l="0" r="0" t="0"/>
          <a:stretch/>
        </p:blipFill>
        <p:spPr>
          <a:xfrm>
            <a:off x="3958784" y="1362269"/>
            <a:ext cx="8233216" cy="5495731"/>
          </a:xfrm>
          <a:prstGeom prst="rect">
            <a:avLst/>
          </a:prstGeom>
          <a:noFill/>
          <a:ln>
            <a:noFill/>
          </a:ln>
        </p:spPr>
      </p:pic>
      <p:sp>
        <p:nvSpPr>
          <p:cNvPr id="259" name="Google Shape;259;p9"/>
          <p:cNvSpPr txBox="1"/>
          <p:nvPr/>
        </p:nvSpPr>
        <p:spPr>
          <a:xfrm>
            <a:off x="317243" y="573031"/>
            <a:ext cx="364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1. From the navigator select:</a:t>
            </a:r>
            <a:endParaRPr sz="1800">
              <a:solidFill>
                <a:srgbClr val="0F4861"/>
              </a:solidFill>
              <a:latin typeface="Arial"/>
              <a:ea typeface="Arial"/>
              <a:cs typeface="Arial"/>
              <a:sym typeface="Arial"/>
            </a:endParaRPr>
          </a:p>
        </p:txBody>
      </p:sp>
      <p:sp>
        <p:nvSpPr>
          <p:cNvPr id="260" name="Google Shape;260;p9"/>
          <p:cNvSpPr/>
          <p:nvPr/>
        </p:nvSpPr>
        <p:spPr>
          <a:xfrm>
            <a:off x="4357395" y="3640726"/>
            <a:ext cx="232295" cy="231477"/>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
              <a:solidFill>
                <a:schemeClr val="lt1"/>
              </a:solidFill>
              <a:latin typeface="Arial"/>
              <a:ea typeface="Arial"/>
              <a:cs typeface="Arial"/>
              <a:sym typeface="Arial"/>
            </a:endParaRPr>
          </a:p>
        </p:txBody>
      </p:sp>
      <p:sp>
        <p:nvSpPr>
          <p:cNvPr id="261" name="Google Shape;261;p9"/>
          <p:cNvSpPr/>
          <p:nvPr/>
        </p:nvSpPr>
        <p:spPr>
          <a:xfrm>
            <a:off x="4619744" y="3687376"/>
            <a:ext cx="368557" cy="147503"/>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62" name="Google Shape;262;p9"/>
          <p:cNvPicPr preferRelativeResize="0"/>
          <p:nvPr/>
        </p:nvPicPr>
        <p:blipFill rotWithShape="1">
          <a:blip r:embed="rId6">
            <a:alphaModFix/>
          </a:blip>
          <a:srcRect b="0" l="0" r="0" t="0"/>
          <a:stretch/>
        </p:blipFill>
        <p:spPr>
          <a:xfrm>
            <a:off x="4265562" y="2270061"/>
            <a:ext cx="3124283" cy="4009441"/>
          </a:xfrm>
          <a:prstGeom prst="rect">
            <a:avLst/>
          </a:prstGeom>
          <a:noFill/>
          <a:ln>
            <a:noFill/>
          </a:ln>
        </p:spPr>
      </p:pic>
      <p:sp>
        <p:nvSpPr>
          <p:cNvPr id="263" name="Google Shape;263;p9"/>
          <p:cNvSpPr/>
          <p:nvPr/>
        </p:nvSpPr>
        <p:spPr>
          <a:xfrm>
            <a:off x="4321438" y="3803131"/>
            <a:ext cx="232295" cy="18106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64" name="Google Shape;264;p9"/>
          <p:cNvPicPr preferRelativeResize="0"/>
          <p:nvPr/>
        </p:nvPicPr>
        <p:blipFill rotWithShape="1">
          <a:blip r:embed="rId7">
            <a:alphaModFix/>
          </a:blip>
          <a:srcRect b="0" l="0" r="0" t="0"/>
          <a:stretch/>
        </p:blipFill>
        <p:spPr>
          <a:xfrm>
            <a:off x="4265562" y="2262283"/>
            <a:ext cx="3124283" cy="4009441"/>
          </a:xfrm>
          <a:prstGeom prst="rect">
            <a:avLst/>
          </a:prstGeom>
          <a:noFill/>
          <a:ln>
            <a:noFill/>
          </a:ln>
        </p:spPr>
      </p:pic>
      <p:sp>
        <p:nvSpPr>
          <p:cNvPr id="265" name="Google Shape;265;p9"/>
          <p:cNvSpPr/>
          <p:nvPr/>
        </p:nvSpPr>
        <p:spPr>
          <a:xfrm>
            <a:off x="4293445" y="3929068"/>
            <a:ext cx="232295" cy="18106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66" name="Google Shape;266;p9"/>
          <p:cNvPicPr preferRelativeResize="0"/>
          <p:nvPr/>
        </p:nvPicPr>
        <p:blipFill rotWithShape="1">
          <a:blip r:embed="rId8">
            <a:alphaModFix/>
          </a:blip>
          <a:srcRect b="0" l="0" r="0" t="0"/>
          <a:stretch/>
        </p:blipFill>
        <p:spPr>
          <a:xfrm>
            <a:off x="3965512" y="1706407"/>
            <a:ext cx="5393092" cy="4555455"/>
          </a:xfrm>
          <a:prstGeom prst="rect">
            <a:avLst/>
          </a:prstGeom>
          <a:noFill/>
          <a:ln>
            <a:noFill/>
          </a:ln>
        </p:spPr>
      </p:pic>
      <p:sp>
        <p:nvSpPr>
          <p:cNvPr id="267" name="Google Shape;267;p9"/>
          <p:cNvSpPr txBox="1"/>
          <p:nvPr/>
        </p:nvSpPr>
        <p:spPr>
          <a:xfrm>
            <a:off x="326571" y="1780781"/>
            <a:ext cx="3834882"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2. Fill Payment Term data</a:t>
            </a:r>
            <a:endParaRPr/>
          </a:p>
          <a:p>
            <a:pPr indent="0" lvl="2" marL="914400" marR="0" rtl="0" algn="l">
              <a:spcBef>
                <a:spcPts val="0"/>
              </a:spcBef>
              <a:spcAft>
                <a:spcPts val="0"/>
              </a:spcAft>
              <a:buNone/>
            </a:pPr>
            <a:r>
              <a:rPr b="0" i="0" lang="en-US" sz="1600" u="none" cap="none" strike="noStrike">
                <a:solidFill>
                  <a:srgbClr val="0F4861"/>
                </a:solidFill>
                <a:latin typeface="Arial"/>
                <a:ea typeface="Arial"/>
                <a:cs typeface="Arial"/>
                <a:sym typeface="Arial"/>
              </a:rPr>
              <a:t>(RZ- TERM as an Example)</a:t>
            </a:r>
            <a:endParaRPr b="0" i="0" sz="1600" u="none" cap="none" strike="noStrike">
              <a:solidFill>
                <a:srgbClr val="0F4861"/>
              </a:solidFill>
              <a:latin typeface="Arial"/>
              <a:ea typeface="Arial"/>
              <a:cs typeface="Arial"/>
              <a:sym typeface="Arial"/>
            </a:endParaRPr>
          </a:p>
        </p:txBody>
      </p:sp>
      <p:pic>
        <p:nvPicPr>
          <p:cNvPr descr="A screenshot of a computer&#10;&#10;Description automatically generated" id="268" name="Google Shape;268;p9"/>
          <p:cNvPicPr preferRelativeResize="0"/>
          <p:nvPr/>
        </p:nvPicPr>
        <p:blipFill rotWithShape="1">
          <a:blip r:embed="rId9">
            <a:alphaModFix/>
          </a:blip>
          <a:srcRect b="0" l="0" r="0" t="0"/>
          <a:stretch/>
        </p:blipFill>
        <p:spPr>
          <a:xfrm>
            <a:off x="3965512" y="1704818"/>
            <a:ext cx="5477068" cy="4571768"/>
          </a:xfrm>
          <a:prstGeom prst="rect">
            <a:avLst/>
          </a:prstGeom>
          <a:noFill/>
          <a:ln>
            <a:noFill/>
          </a:ln>
        </p:spPr>
      </p:pic>
      <p:sp>
        <p:nvSpPr>
          <p:cNvPr id="269" name="Google Shape;269;p9"/>
          <p:cNvSpPr txBox="1"/>
          <p:nvPr/>
        </p:nvSpPr>
        <p:spPr>
          <a:xfrm>
            <a:off x="317243" y="2482436"/>
            <a:ext cx="374584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F4861"/>
                </a:solidFill>
                <a:latin typeface="Arial"/>
                <a:ea typeface="Arial"/>
                <a:cs typeface="Arial"/>
                <a:sym typeface="Arial"/>
              </a:rPr>
              <a:t>* You can add discounts on the  payment</a:t>
            </a:r>
            <a:endParaRPr/>
          </a:p>
          <a:p>
            <a:pPr indent="0" lvl="2" marL="914400" marR="0" rtl="0" algn="l">
              <a:spcBef>
                <a:spcPts val="0"/>
              </a:spcBef>
              <a:spcAft>
                <a:spcPts val="0"/>
              </a:spcAft>
              <a:buNone/>
            </a:pPr>
            <a:r>
              <a:rPr b="0" i="0" lang="en-US" sz="1400" u="none" cap="none" strike="noStrike">
                <a:solidFill>
                  <a:srgbClr val="0F4861"/>
                </a:solidFill>
                <a:latin typeface="Arial"/>
                <a:ea typeface="Arial"/>
                <a:cs typeface="Arial"/>
                <a:sym typeface="Arial"/>
              </a:rPr>
              <a:t>(Press discounts and fill the data)</a:t>
            </a:r>
            <a:endParaRPr/>
          </a:p>
        </p:txBody>
      </p:sp>
      <p:sp>
        <p:nvSpPr>
          <p:cNvPr id="270" name="Google Shape;270;p9"/>
          <p:cNvSpPr/>
          <p:nvPr/>
        </p:nvSpPr>
        <p:spPr>
          <a:xfrm>
            <a:off x="7081935" y="5947536"/>
            <a:ext cx="821094" cy="27160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271" name="Google Shape;271;p9"/>
          <p:cNvPicPr preferRelativeResize="0"/>
          <p:nvPr/>
        </p:nvPicPr>
        <p:blipFill rotWithShape="1">
          <a:blip r:embed="rId10">
            <a:alphaModFix/>
          </a:blip>
          <a:srcRect b="0" l="0" r="0" t="0"/>
          <a:stretch/>
        </p:blipFill>
        <p:spPr>
          <a:xfrm>
            <a:off x="5993263" y="3149186"/>
            <a:ext cx="4740051" cy="2461473"/>
          </a:xfrm>
          <a:prstGeom prst="rect">
            <a:avLst/>
          </a:prstGeom>
          <a:noFill/>
          <a:ln cap="flat" cmpd="sng" w="9525">
            <a:solidFill>
              <a:schemeClr val="dk2"/>
            </a:solidFill>
            <a:prstDash val="solid"/>
            <a:round/>
            <a:headEnd len="sm" w="sm" type="none"/>
            <a:tailEnd len="sm" w="sm" type="none"/>
          </a:ln>
        </p:spPr>
      </p:pic>
      <p:sp>
        <p:nvSpPr>
          <p:cNvPr id="272" name="Google Shape;272;p9"/>
          <p:cNvSpPr/>
          <p:nvPr/>
        </p:nvSpPr>
        <p:spPr>
          <a:xfrm>
            <a:off x="4559747" y="1652448"/>
            <a:ext cx="226541" cy="237676"/>
          </a:xfrm>
          <a:prstGeom prst="star7">
            <a:avLst>
              <a:gd fmla="val 34601" name="adj"/>
              <a:gd fmla="val 102572" name="hf"/>
              <a:gd fmla="val 105210" name="vf"/>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9"/>
          <p:cNvSpPr/>
          <p:nvPr/>
        </p:nvSpPr>
        <p:spPr>
          <a:xfrm>
            <a:off x="4012930" y="1674644"/>
            <a:ext cx="507366" cy="244054"/>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9"/>
          <p:cNvSpPr txBox="1"/>
          <p:nvPr/>
        </p:nvSpPr>
        <p:spPr>
          <a:xfrm>
            <a:off x="314559" y="3429000"/>
            <a:ext cx="2211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4861"/>
                </a:solidFill>
                <a:latin typeface="Arial"/>
                <a:ea typeface="Arial"/>
                <a:cs typeface="Arial"/>
                <a:sym typeface="Arial"/>
              </a:rPr>
              <a:t>3. Save the Term.</a:t>
            </a:r>
            <a:endParaRPr sz="1800">
              <a:solidFill>
                <a:srgbClr val="0F4861"/>
              </a:solidFill>
              <a:latin typeface="Arial"/>
              <a:ea typeface="Arial"/>
              <a:cs typeface="Arial"/>
              <a:sym typeface="Arial"/>
            </a:endParaRPr>
          </a:p>
        </p:txBody>
      </p:sp>
      <p:sp>
        <p:nvSpPr>
          <p:cNvPr id="275" name="Google Shape;27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25/10/2024</a:t>
            </a:r>
            <a:endParaRPr/>
          </a:p>
        </p:txBody>
      </p:sp>
      <p:sp>
        <p:nvSpPr>
          <p:cNvPr id="276" name="Google Shape;27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ppt_y</p:attrName>
                                        </p:attrNameLst>
                                      </p:cBhvr>
                                      <p:tavLst>
                                        <p:tav fmla="" tm="0">
                                          <p:val>
                                            <p:strVal val="#ppt_y+1"/>
                                          </p:val>
                                        </p:tav>
                                        <p:tav fmla="" tm="100000">
                                          <p:val>
                                            <p:strVal val="#ppt_y"/>
                                          </p:val>
                                        </p:tav>
                                      </p:tavLst>
                                    </p:anim>
                                  </p:childTnLst>
                                </p:cTn>
                              </p:par>
                              <p:par>
                                <p:cTn fill="hold" nodeType="withEffect" presetClass="exit" presetID="1" presetSubtype="0">
                                  <p:stCondLst>
                                    <p:cond delay="0"/>
                                  </p:stCondLst>
                                  <p:childTnLst>
                                    <p:set>
                                      <p:cBhvr>
                                        <p:cTn dur="1" fill="hold">
                                          <p:stCondLst>
                                            <p:cond delay="1"/>
                                          </p:stCondLst>
                                        </p:cTn>
                                        <p:tgtEl>
                                          <p:spTgt spid="2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75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75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75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2024-10-24T16:34:36Z</dcterms:created>
  <dc:creator>Rehab Zewail</dc:creator>
</cp:coreProperties>
</file>